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4"/>
  </p:notesMasterIdLst>
  <p:handoutMasterIdLst>
    <p:handoutMasterId r:id="rId65"/>
  </p:handoutMasterIdLst>
  <p:sldIdLst>
    <p:sldId id="265" r:id="rId6"/>
    <p:sldId id="273" r:id="rId7"/>
    <p:sldId id="266" r:id="rId8"/>
    <p:sldId id="2145727322" r:id="rId9"/>
    <p:sldId id="2145727320" r:id="rId10"/>
    <p:sldId id="2145727317" r:id="rId11"/>
    <p:sldId id="2145727326" r:id="rId12"/>
    <p:sldId id="2145727262" r:id="rId13"/>
    <p:sldId id="2145727303" r:id="rId14"/>
    <p:sldId id="2145727261" r:id="rId15"/>
    <p:sldId id="2145727279" r:id="rId16"/>
    <p:sldId id="2145727254" r:id="rId17"/>
    <p:sldId id="2145727328" r:id="rId18"/>
    <p:sldId id="2145727256" r:id="rId19"/>
    <p:sldId id="2145727257" r:id="rId20"/>
    <p:sldId id="2145727185" r:id="rId21"/>
    <p:sldId id="2145727302" r:id="rId22"/>
    <p:sldId id="2145727325" r:id="rId23"/>
    <p:sldId id="2145727335" r:id="rId24"/>
    <p:sldId id="2145727197" r:id="rId25"/>
    <p:sldId id="2145727187" r:id="rId26"/>
    <p:sldId id="2145727333" r:id="rId27"/>
    <p:sldId id="2145727336" r:id="rId28"/>
    <p:sldId id="2145727337" r:id="rId29"/>
    <p:sldId id="2145727312" r:id="rId30"/>
    <p:sldId id="2145727171" r:id="rId31"/>
    <p:sldId id="2145727330" r:id="rId32"/>
    <p:sldId id="2145727214" r:id="rId33"/>
    <p:sldId id="2145727334" r:id="rId34"/>
    <p:sldId id="2145727319" r:id="rId35"/>
    <p:sldId id="2145727220" r:id="rId36"/>
    <p:sldId id="2145727192" r:id="rId37"/>
    <p:sldId id="2145727316" r:id="rId38"/>
    <p:sldId id="2145727315" r:id="rId39"/>
    <p:sldId id="2145727218" r:id="rId40"/>
    <p:sldId id="374" r:id="rId41"/>
    <p:sldId id="2145727172" r:id="rId42"/>
    <p:sldId id="2145727182" r:id="rId43"/>
    <p:sldId id="2145727244" r:id="rId44"/>
    <p:sldId id="2145727245" r:id="rId45"/>
    <p:sldId id="2145727332" r:id="rId46"/>
    <p:sldId id="2145727282" r:id="rId47"/>
    <p:sldId id="2145727304" r:id="rId48"/>
    <p:sldId id="372" r:id="rId49"/>
    <p:sldId id="2145727273" r:id="rId50"/>
    <p:sldId id="2145727293" r:id="rId51"/>
    <p:sldId id="2145727246" r:id="rId52"/>
    <p:sldId id="2145727281" r:id="rId53"/>
    <p:sldId id="2145727294" r:id="rId54"/>
    <p:sldId id="379" r:id="rId55"/>
    <p:sldId id="2145727248" r:id="rId56"/>
    <p:sldId id="2145727274" r:id="rId57"/>
    <p:sldId id="2145727243" r:id="rId58"/>
    <p:sldId id="2145727280" r:id="rId59"/>
    <p:sldId id="2145727305" r:id="rId60"/>
    <p:sldId id="2145727331" r:id="rId61"/>
    <p:sldId id="2145727203" r:id="rId62"/>
    <p:sldId id="21457272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5D456-4017-24CA-4BE4-250960280020}" name="Puhl, Mark" initials="PM" userId="Puhl, Mar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E1"/>
    <a:srgbClr val="585858"/>
    <a:srgbClr val="755251"/>
    <a:srgbClr val="BC7563"/>
    <a:srgbClr val="CA6A5A"/>
    <a:srgbClr val="E9CEB1"/>
    <a:srgbClr val="FDD7C6"/>
    <a:srgbClr val="9FE6FF"/>
    <a:srgbClr val="CAE8AA"/>
    <a:srgbClr val="FA55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2DFC0-0527-9E13-681C-71D3DBCFC8C9}" v="3" dt="2024-04-11T18:52:13.452"/>
    <p1510:client id="{4FEFF9C4-759D-4E32-A3CB-39F65BDE4B7C}" v="333" dt="2024-04-11T20:13:50.807"/>
    <p1510:client id="{54DFBC5C-5367-43DA-842B-A034944E4E89}" v="2" dt="2024-04-11T20:35:03.678"/>
    <p1510:client id="{71867D7A-F4CD-4C8E-9254-7D33D63F8D5C}" v="755" dt="2024-04-11T20:32:41.810"/>
    <p1510:client id="{8D917204-5E24-A4A1-B97B-2062C6564132}" v="52" dt="2024-04-11T20:19:47.572"/>
    <p1510:client id="{A838C9DB-E7C6-44E6-BB72-99C446A2B1B0}" v="3" vWet="9" dt="2024-04-11T19:26:00.883"/>
  </p1510:revLst>
</p1510:revInfo>
</file>

<file path=ppt/tableStyles.xml><?xml version="1.0" encoding="utf-8"?>
<a:tblStyleLst xmlns:a="http://schemas.openxmlformats.org/drawingml/2006/main" def="{B5B07FC4-0093-4E71-8A22-3ED698D724FF}">
  <a:tblStyle styleId="{B5B07FC4-0093-4E71-8A22-3ED698D724FF}" styleName="HRH Bold Blue">
    <a:wholeTbl>
      <a:tcTxStyle b="off">
        <a:fontRef idx="minor">
          <a:prstClr val="black"/>
        </a:fontRef>
        <a:srgbClr val="585858"/>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noFill/>
        </a:fill>
      </a:tcStyle>
    </a:wholeTbl>
    <a:band2H>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F2F2F7"/>
          </a:solidFill>
        </a:fill>
      </a:tcStyle>
    </a:band2H>
    <a:band2V>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F2F2F7"/>
          </a:solidFill>
        </a:fill>
      </a:tcStyle>
    </a:band2V>
    <a:la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0064"/>
          </a:solidFill>
        </a:fill>
      </a:tcStyle>
    </a:lastCol>
    <a:fir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0064"/>
          </a:solidFill>
        </a:fill>
      </a:tcStyle>
    </a:firstCol>
    <a:la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0064"/>
          </a:solidFill>
        </a:fill>
      </a:tcStyle>
    </a:lastRow>
    <a:fir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0064"/>
          </a:solidFill>
        </a:fill>
      </a:tcStyle>
    </a:firstRow>
  </a:tblStyle>
  <a:tblStyle styleId="{4B830AF1-C1CF-44E5-B4AE-1D2BAE16D8EA}" styleName="HRH Henry Blue">
    <a:wholeTbl>
      <a:tcTxStyle b="off">
        <a:fontRef idx="minor">
          <a:prstClr val="black"/>
        </a:fontRef>
        <a:srgbClr val="585858"/>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noFill/>
        </a:fill>
      </a:tcStyle>
    </a:wholeTbl>
    <a:band2H>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ECF3F9"/>
          </a:solidFill>
        </a:fill>
      </a:tcStyle>
    </a:band2H>
    <a:band2V>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ECF3F9"/>
          </a:solidFill>
        </a:fill>
      </a:tcStyle>
    </a:band2V>
    <a:la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1464B9"/>
          </a:solidFill>
        </a:fill>
      </a:tcStyle>
    </a:lastCol>
    <a:fir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1464B9"/>
          </a:solidFill>
        </a:fill>
      </a:tcStyle>
    </a:firstCol>
    <a:la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1464B9"/>
          </a:solidFill>
        </a:fill>
      </a:tcStyle>
    </a:lastRow>
    <a:fir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1464B9"/>
          </a:solidFill>
        </a:fill>
      </a:tcStyle>
    </a:firstRow>
  </a:tblStyle>
  <a:tblStyle styleId="{2FE3C214-F408-4D4E-86B3-2453208028CF}" styleName="HRH Optimistic Blue">
    <a:wholeTbl>
      <a:tcTxStyle b="off">
        <a:fontRef idx="minor">
          <a:prstClr val="black"/>
        </a:fontRef>
        <a:srgbClr val="585858"/>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noFill/>
        </a:fill>
      </a:tcStyle>
    </a:wholeTbl>
    <a:band2H>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E6F4FC"/>
          </a:solidFill>
        </a:fill>
      </a:tcStyle>
    </a:band2H>
    <a:band2V>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E6F4FC"/>
          </a:solidFill>
        </a:fill>
      </a:tcStyle>
    </a:band2V>
    <a:la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91E1"/>
          </a:solidFill>
        </a:fill>
      </a:tcStyle>
    </a:lastCol>
    <a:firstCol>
      <a:tcTxStyle b="off">
        <a:fontRef idx="major">
          <a:prstClr val="black"/>
        </a:fontRef>
        <a:srgbClr val="FFFFFF"/>
      </a:tcTxStyle>
      <a:tcStyle>
        <a:tcBdr>
          <a:left>
            <a:ln w="6350" cmpd="sng">
              <a:solidFill>
                <a:schemeClr val="dk1"/>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91E1"/>
          </a:solidFill>
        </a:fill>
      </a:tcStyle>
    </a:firstCol>
    <a:la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91E1"/>
          </a:solidFill>
        </a:fill>
      </a:tcStyle>
    </a:lastRow>
    <a:firstRow>
      <a:tcTxStyle b="off">
        <a:fontRef idx="major">
          <a:prstClr val="black"/>
        </a:fontRef>
        <a:srgbClr val="FFFFFF"/>
      </a:tcTxStyle>
      <a:tcStyle>
        <a:tcBdr>
          <a:left>
            <a:ln w="6350" cmpd="sng">
              <a:solidFill>
                <a:srgbClr val="D8D8D8"/>
              </a:solidFill>
            </a:ln>
          </a:left>
          <a:right>
            <a:ln w="6350" cmpd="sng">
              <a:solidFill>
                <a:srgbClr val="D8D8D8"/>
              </a:solidFill>
            </a:ln>
          </a:right>
          <a:top>
            <a:ln w="6350" cmpd="sng">
              <a:solidFill>
                <a:srgbClr val="D8D8D8"/>
              </a:solidFill>
            </a:ln>
          </a:top>
          <a:bottom>
            <a:ln w="6350" cmpd="sng">
              <a:solidFill>
                <a:srgbClr val="D8D8D8"/>
              </a:solidFill>
            </a:ln>
          </a:bottom>
          <a:insideH>
            <a:ln w="6350" cmpd="sng">
              <a:solidFill>
                <a:srgbClr val="D8D8D8"/>
              </a:solidFill>
            </a:ln>
          </a:insideH>
          <a:insideV>
            <a:ln w="6350" cmpd="sng">
              <a:solidFill>
                <a:srgbClr val="D8D8D8"/>
              </a:solidFill>
            </a:ln>
          </a:insideV>
        </a:tcBdr>
        <a:fill>
          <a:solidFill>
            <a:srgbClr val="0091E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Kelley A." userId="df4a7c0e-7712-431a-a8a7-aa2ccd7150d5" providerId="ADAL" clId="{54DFBC5C-5367-43DA-842B-A034944E4E89}"/>
    <pc:docChg chg="undo custSel modSld">
      <pc:chgData name="Young, Kelley A." userId="df4a7c0e-7712-431a-a8a7-aa2ccd7150d5" providerId="ADAL" clId="{54DFBC5C-5367-43DA-842B-A034944E4E89}" dt="2024-04-11T20:35:03.678" v="1" actId="6549"/>
      <pc:docMkLst>
        <pc:docMk/>
      </pc:docMkLst>
      <pc:sldChg chg="modNotes">
        <pc:chgData name="Young, Kelley A." userId="df4a7c0e-7712-431a-a8a7-aa2ccd7150d5" providerId="ADAL" clId="{54DFBC5C-5367-43DA-842B-A034944E4E89}" dt="2024-04-11T20:35:03.678" v="1" actId="6549"/>
        <pc:sldMkLst>
          <pc:docMk/>
          <pc:sldMk cId="4209647572" sldId="214572732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diagrams/_rels/data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912B6-EB3A-4EF8-AB91-B05304FBFA7E}"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73B341E5-FFC7-422D-878B-01C958D48459}">
      <dgm:prSet/>
      <dgm:spPr/>
      <dgm:t>
        <a:bodyPr/>
        <a:lstStyle/>
        <a:p>
          <a:pPr>
            <a:defRPr b="1"/>
          </a:pPr>
          <a:r>
            <a:rPr lang="en-US"/>
            <a:t>Pricing Reduction Strategies</a:t>
          </a:r>
        </a:p>
      </dgm:t>
    </dgm:pt>
    <dgm:pt modelId="{5D13A3A9-40A2-47CC-8523-6BC02FB84FA1}" type="parTrans" cxnId="{DAC8E94F-B1D4-4939-ADCF-50DC381AFB49}">
      <dgm:prSet/>
      <dgm:spPr/>
      <dgm:t>
        <a:bodyPr/>
        <a:lstStyle/>
        <a:p>
          <a:endParaRPr lang="en-US"/>
        </a:p>
      </dgm:t>
    </dgm:pt>
    <dgm:pt modelId="{DD66C34C-0224-40BB-A56F-BC10C8AC618E}" type="sibTrans" cxnId="{DAC8E94F-B1D4-4939-ADCF-50DC381AFB49}">
      <dgm:prSet/>
      <dgm:spPr/>
      <dgm:t>
        <a:bodyPr/>
        <a:lstStyle/>
        <a:p>
          <a:endParaRPr lang="en-US"/>
        </a:p>
      </dgm:t>
    </dgm:pt>
    <dgm:pt modelId="{32B6847D-A763-442D-AF3B-2A5743E04105}">
      <dgm:prSet/>
      <dgm:spPr/>
      <dgm:t>
        <a:bodyPr/>
        <a:lstStyle/>
        <a:p>
          <a:r>
            <a:rPr lang="en-US"/>
            <a:t>Group Purchasing Coalitions</a:t>
          </a:r>
        </a:p>
      </dgm:t>
    </dgm:pt>
    <dgm:pt modelId="{BFBA20CD-EE49-4D83-A5F1-96487D264411}" type="parTrans" cxnId="{FBF5388D-3930-4DBD-9B57-6A3F57229E3D}">
      <dgm:prSet/>
      <dgm:spPr/>
      <dgm:t>
        <a:bodyPr/>
        <a:lstStyle/>
        <a:p>
          <a:endParaRPr lang="en-US"/>
        </a:p>
      </dgm:t>
    </dgm:pt>
    <dgm:pt modelId="{37AB6471-1512-4B0B-B859-29C5AF6836D5}" type="sibTrans" cxnId="{FBF5388D-3930-4DBD-9B57-6A3F57229E3D}">
      <dgm:prSet/>
      <dgm:spPr/>
      <dgm:t>
        <a:bodyPr/>
        <a:lstStyle/>
        <a:p>
          <a:endParaRPr lang="en-US"/>
        </a:p>
      </dgm:t>
    </dgm:pt>
    <dgm:pt modelId="{516AD34E-F079-4616-B29F-F225C3BB726A}">
      <dgm:prSet/>
      <dgm:spPr/>
      <dgm:t>
        <a:bodyPr/>
        <a:lstStyle/>
        <a:p>
          <a:r>
            <a:rPr lang="en-US"/>
            <a:t>Value Analysis and Competitive Sourcing</a:t>
          </a:r>
        </a:p>
      </dgm:t>
    </dgm:pt>
    <dgm:pt modelId="{AE4E0C97-7603-44CE-AC50-81D489072736}" type="parTrans" cxnId="{496C684A-1AF9-48B4-ADF9-1A1AA5400B13}">
      <dgm:prSet/>
      <dgm:spPr/>
      <dgm:t>
        <a:bodyPr/>
        <a:lstStyle/>
        <a:p>
          <a:endParaRPr lang="en-US"/>
        </a:p>
      </dgm:t>
    </dgm:pt>
    <dgm:pt modelId="{63E86308-C29C-4520-9FE8-4D049C4EC167}" type="sibTrans" cxnId="{496C684A-1AF9-48B4-ADF9-1A1AA5400B13}">
      <dgm:prSet/>
      <dgm:spPr/>
      <dgm:t>
        <a:bodyPr/>
        <a:lstStyle/>
        <a:p>
          <a:endParaRPr lang="en-US"/>
        </a:p>
      </dgm:t>
    </dgm:pt>
    <dgm:pt modelId="{599668BE-00D4-4C2A-B93B-F6DD5E493B47}">
      <dgm:prSet/>
      <dgm:spPr/>
      <dgm:t>
        <a:bodyPr/>
        <a:lstStyle/>
        <a:p>
          <a:r>
            <a:rPr lang="en-US"/>
            <a:t>Payment-Cap Models</a:t>
          </a:r>
        </a:p>
      </dgm:t>
    </dgm:pt>
    <dgm:pt modelId="{BDA148A8-D3BC-45C2-80C9-4D651B551675}" type="parTrans" cxnId="{3406B7D3-87BD-4B77-AD7B-30496886A92B}">
      <dgm:prSet/>
      <dgm:spPr/>
      <dgm:t>
        <a:bodyPr/>
        <a:lstStyle/>
        <a:p>
          <a:endParaRPr lang="en-US"/>
        </a:p>
      </dgm:t>
    </dgm:pt>
    <dgm:pt modelId="{1FE903B3-934C-4716-9300-F6D876FC82EB}" type="sibTrans" cxnId="{3406B7D3-87BD-4B77-AD7B-30496886A92B}">
      <dgm:prSet/>
      <dgm:spPr/>
      <dgm:t>
        <a:bodyPr/>
        <a:lstStyle/>
        <a:p>
          <a:endParaRPr lang="en-US"/>
        </a:p>
      </dgm:t>
    </dgm:pt>
    <dgm:pt modelId="{D4D164AF-7C6B-4AE0-A85B-954538475351}">
      <dgm:prSet/>
      <dgm:spPr/>
      <dgm:t>
        <a:bodyPr/>
        <a:lstStyle/>
        <a:p>
          <a:pPr>
            <a:defRPr b="1"/>
          </a:pPr>
          <a:r>
            <a:rPr lang="en-US"/>
            <a:t>Standardization Strategies</a:t>
          </a:r>
        </a:p>
      </dgm:t>
    </dgm:pt>
    <dgm:pt modelId="{9E561257-FE23-4AB0-9680-1E8DA94A4036}" type="parTrans" cxnId="{8E2C8458-CFA3-4891-8004-1443C92E0E9B}">
      <dgm:prSet/>
      <dgm:spPr/>
      <dgm:t>
        <a:bodyPr/>
        <a:lstStyle/>
        <a:p>
          <a:endParaRPr lang="en-US"/>
        </a:p>
      </dgm:t>
    </dgm:pt>
    <dgm:pt modelId="{94A627E4-575D-46FA-B899-EA7B3E7300CF}" type="sibTrans" cxnId="{8E2C8458-CFA3-4891-8004-1443C92E0E9B}">
      <dgm:prSet/>
      <dgm:spPr/>
      <dgm:t>
        <a:bodyPr/>
        <a:lstStyle/>
        <a:p>
          <a:endParaRPr lang="en-US"/>
        </a:p>
      </dgm:t>
    </dgm:pt>
    <dgm:pt modelId="{B288A463-E7F0-4EA7-AE74-878B9E044DB2}">
      <dgm:prSet/>
      <dgm:spPr/>
      <dgm:t>
        <a:bodyPr/>
        <a:lstStyle/>
        <a:p>
          <a:r>
            <a:rPr lang="en-US"/>
            <a:t>Formulary Models</a:t>
          </a:r>
        </a:p>
      </dgm:t>
    </dgm:pt>
    <dgm:pt modelId="{6A2012A4-293D-4DF0-8DB5-070BA581D376}" type="parTrans" cxnId="{759263BE-CB5B-419D-BB83-209030F904BC}">
      <dgm:prSet/>
      <dgm:spPr/>
      <dgm:t>
        <a:bodyPr/>
        <a:lstStyle/>
        <a:p>
          <a:endParaRPr lang="en-US"/>
        </a:p>
      </dgm:t>
    </dgm:pt>
    <dgm:pt modelId="{02165F33-6C32-4742-8465-94863265C5A5}" type="sibTrans" cxnId="{759263BE-CB5B-419D-BB83-209030F904BC}">
      <dgm:prSet/>
      <dgm:spPr/>
      <dgm:t>
        <a:bodyPr/>
        <a:lstStyle/>
        <a:p>
          <a:endParaRPr lang="en-US"/>
        </a:p>
      </dgm:t>
    </dgm:pt>
    <dgm:pt modelId="{E9095927-EAFB-4169-A04E-3AE3C16698B3}">
      <dgm:prSet/>
      <dgm:spPr/>
      <dgm:t>
        <a:bodyPr/>
        <a:lstStyle/>
        <a:p>
          <a:r>
            <a:rPr lang="en-US"/>
            <a:t>Utilization Management/Tiered Contracts</a:t>
          </a:r>
        </a:p>
      </dgm:t>
    </dgm:pt>
    <dgm:pt modelId="{F97B8A38-D92A-44DF-A346-CEC9D54D0714}" type="parTrans" cxnId="{6D7DAD26-5899-4AD6-820B-7F1EDA3D84DE}">
      <dgm:prSet/>
      <dgm:spPr/>
      <dgm:t>
        <a:bodyPr/>
        <a:lstStyle/>
        <a:p>
          <a:endParaRPr lang="en-US"/>
        </a:p>
      </dgm:t>
    </dgm:pt>
    <dgm:pt modelId="{1089BABF-F1DE-44D4-B149-0D5629509194}" type="sibTrans" cxnId="{6D7DAD26-5899-4AD6-820B-7F1EDA3D84DE}">
      <dgm:prSet/>
      <dgm:spPr/>
      <dgm:t>
        <a:bodyPr/>
        <a:lstStyle/>
        <a:p>
          <a:endParaRPr lang="en-US"/>
        </a:p>
      </dgm:t>
    </dgm:pt>
    <dgm:pt modelId="{AE38428D-32D3-464E-A97C-3B04D97E7FAD}">
      <dgm:prSet/>
      <dgm:spPr/>
      <dgm:t>
        <a:bodyPr/>
        <a:lstStyle/>
        <a:p>
          <a:r>
            <a:rPr lang="en-US"/>
            <a:t>Evidence-Based Practice</a:t>
          </a:r>
        </a:p>
      </dgm:t>
    </dgm:pt>
    <dgm:pt modelId="{730F2939-E741-4392-B342-5134602BAF07}" type="parTrans" cxnId="{17A203E3-F1AC-4A53-BBDE-9C5A2D9625EE}">
      <dgm:prSet/>
      <dgm:spPr/>
      <dgm:t>
        <a:bodyPr/>
        <a:lstStyle/>
        <a:p>
          <a:endParaRPr lang="en-US"/>
        </a:p>
      </dgm:t>
    </dgm:pt>
    <dgm:pt modelId="{BEEA45F6-4AB7-4A4F-8805-4E40CC0E3436}" type="sibTrans" cxnId="{17A203E3-F1AC-4A53-BBDE-9C5A2D9625EE}">
      <dgm:prSet/>
      <dgm:spPr/>
      <dgm:t>
        <a:bodyPr/>
        <a:lstStyle/>
        <a:p>
          <a:endParaRPr lang="en-US"/>
        </a:p>
      </dgm:t>
    </dgm:pt>
    <dgm:pt modelId="{B450FB56-E11A-4B53-86CA-CB73FBDC7BB8}" type="pres">
      <dgm:prSet presAssocID="{962912B6-EB3A-4EF8-AB91-B05304FBFA7E}" presName="root" presStyleCnt="0">
        <dgm:presLayoutVars>
          <dgm:dir/>
          <dgm:resizeHandles val="exact"/>
        </dgm:presLayoutVars>
      </dgm:prSet>
      <dgm:spPr/>
    </dgm:pt>
    <dgm:pt modelId="{6771B928-5A58-4645-B548-FEBEC5F9083A}" type="pres">
      <dgm:prSet presAssocID="{73B341E5-FFC7-422D-878B-01C958D48459}" presName="compNode" presStyleCnt="0"/>
      <dgm:spPr/>
    </dgm:pt>
    <dgm:pt modelId="{7F4B7353-5A4B-4EF3-8367-520192B90996}" type="pres">
      <dgm:prSet presAssocID="{73B341E5-FFC7-422D-878B-01C958D4845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471CAF3-CE73-4FC3-A4B9-12019E6F66A0}" type="pres">
      <dgm:prSet presAssocID="{73B341E5-FFC7-422D-878B-01C958D48459}" presName="iconSpace" presStyleCnt="0"/>
      <dgm:spPr/>
    </dgm:pt>
    <dgm:pt modelId="{98E0D93A-F748-4CC0-8EC6-F24388B24415}" type="pres">
      <dgm:prSet presAssocID="{73B341E5-FFC7-422D-878B-01C958D48459}" presName="parTx" presStyleLbl="revTx" presStyleIdx="0" presStyleCnt="4">
        <dgm:presLayoutVars>
          <dgm:chMax val="0"/>
          <dgm:chPref val="0"/>
        </dgm:presLayoutVars>
      </dgm:prSet>
      <dgm:spPr/>
    </dgm:pt>
    <dgm:pt modelId="{485F8E9F-A971-4E65-A5D9-C9D8283E4FA5}" type="pres">
      <dgm:prSet presAssocID="{73B341E5-FFC7-422D-878B-01C958D48459}" presName="txSpace" presStyleCnt="0"/>
      <dgm:spPr/>
    </dgm:pt>
    <dgm:pt modelId="{D2EA941F-3A77-4257-88FA-C09DC53E3C99}" type="pres">
      <dgm:prSet presAssocID="{73B341E5-FFC7-422D-878B-01C958D48459}" presName="desTx" presStyleLbl="revTx" presStyleIdx="1" presStyleCnt="4">
        <dgm:presLayoutVars/>
      </dgm:prSet>
      <dgm:spPr/>
    </dgm:pt>
    <dgm:pt modelId="{B2F28808-8A58-45CC-8373-CCAC77AAA0C5}" type="pres">
      <dgm:prSet presAssocID="{DD66C34C-0224-40BB-A56F-BC10C8AC618E}" presName="sibTrans" presStyleCnt="0"/>
      <dgm:spPr/>
    </dgm:pt>
    <dgm:pt modelId="{9B2DDFAF-A659-4D4D-829D-47925BE0D224}" type="pres">
      <dgm:prSet presAssocID="{D4D164AF-7C6B-4AE0-A85B-954538475351}" presName="compNode" presStyleCnt="0"/>
      <dgm:spPr/>
    </dgm:pt>
    <dgm:pt modelId="{32EF0595-61CC-4EC3-98BC-54520738D9CE}" type="pres">
      <dgm:prSet presAssocID="{D4D164AF-7C6B-4AE0-A85B-9545384753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5C28497-7003-441C-BDC9-CA7BF58D0442}" type="pres">
      <dgm:prSet presAssocID="{D4D164AF-7C6B-4AE0-A85B-954538475351}" presName="iconSpace" presStyleCnt="0"/>
      <dgm:spPr/>
    </dgm:pt>
    <dgm:pt modelId="{B1F47BBF-5D5D-493F-A217-B878B369FBE7}" type="pres">
      <dgm:prSet presAssocID="{D4D164AF-7C6B-4AE0-A85B-954538475351}" presName="parTx" presStyleLbl="revTx" presStyleIdx="2" presStyleCnt="4">
        <dgm:presLayoutVars>
          <dgm:chMax val="0"/>
          <dgm:chPref val="0"/>
        </dgm:presLayoutVars>
      </dgm:prSet>
      <dgm:spPr/>
    </dgm:pt>
    <dgm:pt modelId="{CB6F1B5C-19B0-4FFE-A896-1B373011493A}" type="pres">
      <dgm:prSet presAssocID="{D4D164AF-7C6B-4AE0-A85B-954538475351}" presName="txSpace" presStyleCnt="0"/>
      <dgm:spPr/>
    </dgm:pt>
    <dgm:pt modelId="{E6331AE6-4699-48DE-ADB2-C254092E66A5}" type="pres">
      <dgm:prSet presAssocID="{D4D164AF-7C6B-4AE0-A85B-954538475351}" presName="desTx" presStyleLbl="revTx" presStyleIdx="3" presStyleCnt="4">
        <dgm:presLayoutVars/>
      </dgm:prSet>
      <dgm:spPr/>
    </dgm:pt>
  </dgm:ptLst>
  <dgm:cxnLst>
    <dgm:cxn modelId="{B7A80606-9A32-479D-9C5B-5ADC8F6ADC59}" type="presOf" srcId="{B288A463-E7F0-4EA7-AE74-878B9E044DB2}" destId="{E6331AE6-4699-48DE-ADB2-C254092E66A5}" srcOrd="0" destOrd="0" presId="urn:microsoft.com/office/officeart/2018/5/layout/CenteredIconLabelDescriptionList"/>
    <dgm:cxn modelId="{740E0C07-87FC-4EB3-A58D-A95087D0100B}" type="presOf" srcId="{E9095927-EAFB-4169-A04E-3AE3C16698B3}" destId="{E6331AE6-4699-48DE-ADB2-C254092E66A5}" srcOrd="0" destOrd="1" presId="urn:microsoft.com/office/officeart/2018/5/layout/CenteredIconLabelDescriptionList"/>
    <dgm:cxn modelId="{1CB00210-B9A6-4F55-A459-CC9AB8A109D0}" type="presOf" srcId="{D4D164AF-7C6B-4AE0-A85B-954538475351}" destId="{B1F47BBF-5D5D-493F-A217-B878B369FBE7}" srcOrd="0" destOrd="0" presId="urn:microsoft.com/office/officeart/2018/5/layout/CenteredIconLabelDescriptionList"/>
    <dgm:cxn modelId="{6D7DAD26-5899-4AD6-820B-7F1EDA3D84DE}" srcId="{D4D164AF-7C6B-4AE0-A85B-954538475351}" destId="{E9095927-EAFB-4169-A04E-3AE3C16698B3}" srcOrd="1" destOrd="0" parTransId="{F97B8A38-D92A-44DF-A346-CEC9D54D0714}" sibTransId="{1089BABF-F1DE-44D4-B149-0D5629509194}"/>
    <dgm:cxn modelId="{496C684A-1AF9-48B4-ADF9-1A1AA5400B13}" srcId="{73B341E5-FFC7-422D-878B-01C958D48459}" destId="{516AD34E-F079-4616-B29F-F225C3BB726A}" srcOrd="1" destOrd="0" parTransId="{AE4E0C97-7603-44CE-AC50-81D489072736}" sibTransId="{63E86308-C29C-4520-9FE8-4D049C4EC167}"/>
    <dgm:cxn modelId="{DAC8E94F-B1D4-4939-ADCF-50DC381AFB49}" srcId="{962912B6-EB3A-4EF8-AB91-B05304FBFA7E}" destId="{73B341E5-FFC7-422D-878B-01C958D48459}" srcOrd="0" destOrd="0" parTransId="{5D13A3A9-40A2-47CC-8523-6BC02FB84FA1}" sibTransId="{DD66C34C-0224-40BB-A56F-BC10C8AC618E}"/>
    <dgm:cxn modelId="{64AB8155-BBBE-4E65-BA8E-A743B0B58D1A}" type="presOf" srcId="{962912B6-EB3A-4EF8-AB91-B05304FBFA7E}" destId="{B450FB56-E11A-4B53-86CA-CB73FBDC7BB8}" srcOrd="0" destOrd="0" presId="urn:microsoft.com/office/officeart/2018/5/layout/CenteredIconLabelDescriptionList"/>
    <dgm:cxn modelId="{8E2C8458-CFA3-4891-8004-1443C92E0E9B}" srcId="{962912B6-EB3A-4EF8-AB91-B05304FBFA7E}" destId="{D4D164AF-7C6B-4AE0-A85B-954538475351}" srcOrd="1" destOrd="0" parTransId="{9E561257-FE23-4AB0-9680-1E8DA94A4036}" sibTransId="{94A627E4-575D-46FA-B899-EA7B3E7300CF}"/>
    <dgm:cxn modelId="{601CD381-66F1-4449-A6D6-DEA096130497}" type="presOf" srcId="{32B6847D-A763-442D-AF3B-2A5743E04105}" destId="{D2EA941F-3A77-4257-88FA-C09DC53E3C99}" srcOrd="0" destOrd="0" presId="urn:microsoft.com/office/officeart/2018/5/layout/CenteredIconLabelDescriptionList"/>
    <dgm:cxn modelId="{FBF5388D-3930-4DBD-9B57-6A3F57229E3D}" srcId="{73B341E5-FFC7-422D-878B-01C958D48459}" destId="{32B6847D-A763-442D-AF3B-2A5743E04105}" srcOrd="0" destOrd="0" parTransId="{BFBA20CD-EE49-4D83-A5F1-96487D264411}" sibTransId="{37AB6471-1512-4B0B-B859-29C5AF6836D5}"/>
    <dgm:cxn modelId="{5E3D529D-B11C-4E90-B89B-69B4209BDFA3}" type="presOf" srcId="{599668BE-00D4-4C2A-B93B-F6DD5E493B47}" destId="{D2EA941F-3A77-4257-88FA-C09DC53E3C99}" srcOrd="0" destOrd="2" presId="urn:microsoft.com/office/officeart/2018/5/layout/CenteredIconLabelDescriptionList"/>
    <dgm:cxn modelId="{D9CECCBA-BD38-43DE-AF92-63965309504C}" type="presOf" srcId="{73B341E5-FFC7-422D-878B-01C958D48459}" destId="{98E0D93A-F748-4CC0-8EC6-F24388B24415}" srcOrd="0" destOrd="0" presId="urn:microsoft.com/office/officeart/2018/5/layout/CenteredIconLabelDescriptionList"/>
    <dgm:cxn modelId="{759263BE-CB5B-419D-BB83-209030F904BC}" srcId="{D4D164AF-7C6B-4AE0-A85B-954538475351}" destId="{B288A463-E7F0-4EA7-AE74-878B9E044DB2}" srcOrd="0" destOrd="0" parTransId="{6A2012A4-293D-4DF0-8DB5-070BA581D376}" sibTransId="{02165F33-6C32-4742-8465-94863265C5A5}"/>
    <dgm:cxn modelId="{3406B7D3-87BD-4B77-AD7B-30496886A92B}" srcId="{73B341E5-FFC7-422D-878B-01C958D48459}" destId="{599668BE-00D4-4C2A-B93B-F6DD5E493B47}" srcOrd="2" destOrd="0" parTransId="{BDA148A8-D3BC-45C2-80C9-4D651B551675}" sibTransId="{1FE903B3-934C-4716-9300-F6D876FC82EB}"/>
    <dgm:cxn modelId="{2E8EC0D3-CD0C-4159-ABEF-34BF28020E6C}" type="presOf" srcId="{516AD34E-F079-4616-B29F-F225C3BB726A}" destId="{D2EA941F-3A77-4257-88FA-C09DC53E3C99}" srcOrd="0" destOrd="1" presId="urn:microsoft.com/office/officeart/2018/5/layout/CenteredIconLabelDescriptionList"/>
    <dgm:cxn modelId="{9FB91CE2-0663-40CB-BA57-886A801F8FB8}" type="presOf" srcId="{AE38428D-32D3-464E-A97C-3B04D97E7FAD}" destId="{E6331AE6-4699-48DE-ADB2-C254092E66A5}" srcOrd="0" destOrd="2" presId="urn:microsoft.com/office/officeart/2018/5/layout/CenteredIconLabelDescriptionList"/>
    <dgm:cxn modelId="{17A203E3-F1AC-4A53-BBDE-9C5A2D9625EE}" srcId="{D4D164AF-7C6B-4AE0-A85B-954538475351}" destId="{AE38428D-32D3-464E-A97C-3B04D97E7FAD}" srcOrd="2" destOrd="0" parTransId="{730F2939-E741-4392-B342-5134602BAF07}" sibTransId="{BEEA45F6-4AB7-4A4F-8805-4E40CC0E3436}"/>
    <dgm:cxn modelId="{BE51522D-C48E-40DA-8D06-3382B487B2A8}" type="presParOf" srcId="{B450FB56-E11A-4B53-86CA-CB73FBDC7BB8}" destId="{6771B928-5A58-4645-B548-FEBEC5F9083A}" srcOrd="0" destOrd="0" presId="urn:microsoft.com/office/officeart/2018/5/layout/CenteredIconLabelDescriptionList"/>
    <dgm:cxn modelId="{5A9181AC-67B6-4617-8175-45C0AA05D29D}" type="presParOf" srcId="{6771B928-5A58-4645-B548-FEBEC5F9083A}" destId="{7F4B7353-5A4B-4EF3-8367-520192B90996}" srcOrd="0" destOrd="0" presId="urn:microsoft.com/office/officeart/2018/5/layout/CenteredIconLabelDescriptionList"/>
    <dgm:cxn modelId="{9CDD1A08-F290-40C6-8DF5-6C9819A5E093}" type="presParOf" srcId="{6771B928-5A58-4645-B548-FEBEC5F9083A}" destId="{C471CAF3-CE73-4FC3-A4B9-12019E6F66A0}" srcOrd="1" destOrd="0" presId="urn:microsoft.com/office/officeart/2018/5/layout/CenteredIconLabelDescriptionList"/>
    <dgm:cxn modelId="{48FB0955-B0A6-435A-AEAD-0D2742FBB91C}" type="presParOf" srcId="{6771B928-5A58-4645-B548-FEBEC5F9083A}" destId="{98E0D93A-F748-4CC0-8EC6-F24388B24415}" srcOrd="2" destOrd="0" presId="urn:microsoft.com/office/officeart/2018/5/layout/CenteredIconLabelDescriptionList"/>
    <dgm:cxn modelId="{B1ED10B1-EC17-4E2B-B99C-11E71CA63F8C}" type="presParOf" srcId="{6771B928-5A58-4645-B548-FEBEC5F9083A}" destId="{485F8E9F-A971-4E65-A5D9-C9D8283E4FA5}" srcOrd="3" destOrd="0" presId="urn:microsoft.com/office/officeart/2018/5/layout/CenteredIconLabelDescriptionList"/>
    <dgm:cxn modelId="{3A549A4C-CFB9-45EB-945B-380CC570080E}" type="presParOf" srcId="{6771B928-5A58-4645-B548-FEBEC5F9083A}" destId="{D2EA941F-3A77-4257-88FA-C09DC53E3C99}" srcOrd="4" destOrd="0" presId="urn:microsoft.com/office/officeart/2018/5/layout/CenteredIconLabelDescriptionList"/>
    <dgm:cxn modelId="{A2D9880E-59E3-4364-89D5-F8203E27D161}" type="presParOf" srcId="{B450FB56-E11A-4B53-86CA-CB73FBDC7BB8}" destId="{B2F28808-8A58-45CC-8373-CCAC77AAA0C5}" srcOrd="1" destOrd="0" presId="urn:microsoft.com/office/officeart/2018/5/layout/CenteredIconLabelDescriptionList"/>
    <dgm:cxn modelId="{347915E8-CB12-447A-AB67-DAE6B59CA4D4}" type="presParOf" srcId="{B450FB56-E11A-4B53-86CA-CB73FBDC7BB8}" destId="{9B2DDFAF-A659-4D4D-829D-47925BE0D224}" srcOrd="2" destOrd="0" presId="urn:microsoft.com/office/officeart/2018/5/layout/CenteredIconLabelDescriptionList"/>
    <dgm:cxn modelId="{2C42EEC6-D13C-48B2-986C-F4CFEBF504DB}" type="presParOf" srcId="{9B2DDFAF-A659-4D4D-829D-47925BE0D224}" destId="{32EF0595-61CC-4EC3-98BC-54520738D9CE}" srcOrd="0" destOrd="0" presId="urn:microsoft.com/office/officeart/2018/5/layout/CenteredIconLabelDescriptionList"/>
    <dgm:cxn modelId="{42946A11-8C95-49EE-8B29-6B616D89D5D8}" type="presParOf" srcId="{9B2DDFAF-A659-4D4D-829D-47925BE0D224}" destId="{95C28497-7003-441C-BDC9-CA7BF58D0442}" srcOrd="1" destOrd="0" presId="urn:microsoft.com/office/officeart/2018/5/layout/CenteredIconLabelDescriptionList"/>
    <dgm:cxn modelId="{90B12919-8532-4C62-84C9-08F4FE3875F2}" type="presParOf" srcId="{9B2DDFAF-A659-4D4D-829D-47925BE0D224}" destId="{B1F47BBF-5D5D-493F-A217-B878B369FBE7}" srcOrd="2" destOrd="0" presId="urn:microsoft.com/office/officeart/2018/5/layout/CenteredIconLabelDescriptionList"/>
    <dgm:cxn modelId="{1F1D2273-6138-4384-9380-8235C3395B50}" type="presParOf" srcId="{9B2DDFAF-A659-4D4D-829D-47925BE0D224}" destId="{CB6F1B5C-19B0-4FFE-A896-1B373011493A}" srcOrd="3" destOrd="0" presId="urn:microsoft.com/office/officeart/2018/5/layout/CenteredIconLabelDescriptionList"/>
    <dgm:cxn modelId="{203AA62D-8405-4EC3-B0AF-D1F303EEFF6D}" type="presParOf" srcId="{9B2DDFAF-A659-4D4D-829D-47925BE0D224}" destId="{E6331AE6-4699-48DE-ADB2-C254092E66A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2912B6-EB3A-4EF8-AB91-B05304FBFA7E}"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73B341E5-FFC7-422D-878B-01C958D48459}">
      <dgm:prSet/>
      <dgm:spPr/>
      <dgm:t>
        <a:bodyPr/>
        <a:lstStyle/>
        <a:p>
          <a:pPr>
            <a:defRPr b="1"/>
          </a:pPr>
          <a:r>
            <a:rPr lang="en-US"/>
            <a:t>Cheaper Stuff</a:t>
          </a:r>
        </a:p>
      </dgm:t>
    </dgm:pt>
    <dgm:pt modelId="{5D13A3A9-40A2-47CC-8523-6BC02FB84FA1}" type="parTrans" cxnId="{DAC8E94F-B1D4-4939-ADCF-50DC381AFB49}">
      <dgm:prSet/>
      <dgm:spPr/>
      <dgm:t>
        <a:bodyPr/>
        <a:lstStyle/>
        <a:p>
          <a:endParaRPr lang="en-US"/>
        </a:p>
      </dgm:t>
    </dgm:pt>
    <dgm:pt modelId="{DD66C34C-0224-40BB-A56F-BC10C8AC618E}" type="sibTrans" cxnId="{DAC8E94F-B1D4-4939-ADCF-50DC381AFB49}">
      <dgm:prSet/>
      <dgm:spPr/>
      <dgm:t>
        <a:bodyPr/>
        <a:lstStyle/>
        <a:p>
          <a:endParaRPr lang="en-US"/>
        </a:p>
      </dgm:t>
    </dgm:pt>
    <dgm:pt modelId="{32B6847D-A763-442D-AF3B-2A5743E04105}">
      <dgm:prSet/>
      <dgm:spPr/>
      <dgm:t>
        <a:bodyPr/>
        <a:lstStyle/>
        <a:p>
          <a:r>
            <a:rPr lang="en-US"/>
            <a:t>Group Purchasing Coalitions</a:t>
          </a:r>
        </a:p>
      </dgm:t>
    </dgm:pt>
    <dgm:pt modelId="{BFBA20CD-EE49-4D83-A5F1-96487D264411}" type="parTrans" cxnId="{FBF5388D-3930-4DBD-9B57-6A3F57229E3D}">
      <dgm:prSet/>
      <dgm:spPr/>
      <dgm:t>
        <a:bodyPr/>
        <a:lstStyle/>
        <a:p>
          <a:endParaRPr lang="en-US"/>
        </a:p>
      </dgm:t>
    </dgm:pt>
    <dgm:pt modelId="{37AB6471-1512-4B0B-B859-29C5AF6836D5}" type="sibTrans" cxnId="{FBF5388D-3930-4DBD-9B57-6A3F57229E3D}">
      <dgm:prSet/>
      <dgm:spPr/>
      <dgm:t>
        <a:bodyPr/>
        <a:lstStyle/>
        <a:p>
          <a:endParaRPr lang="en-US"/>
        </a:p>
      </dgm:t>
    </dgm:pt>
    <dgm:pt modelId="{516AD34E-F079-4616-B29F-F225C3BB726A}">
      <dgm:prSet/>
      <dgm:spPr/>
      <dgm:t>
        <a:bodyPr/>
        <a:lstStyle/>
        <a:p>
          <a:r>
            <a:rPr lang="en-US"/>
            <a:t>Value Analysis and Competitive Sourcing</a:t>
          </a:r>
        </a:p>
      </dgm:t>
    </dgm:pt>
    <dgm:pt modelId="{AE4E0C97-7603-44CE-AC50-81D489072736}" type="parTrans" cxnId="{496C684A-1AF9-48B4-ADF9-1A1AA5400B13}">
      <dgm:prSet/>
      <dgm:spPr/>
      <dgm:t>
        <a:bodyPr/>
        <a:lstStyle/>
        <a:p>
          <a:endParaRPr lang="en-US"/>
        </a:p>
      </dgm:t>
    </dgm:pt>
    <dgm:pt modelId="{63E86308-C29C-4520-9FE8-4D049C4EC167}" type="sibTrans" cxnId="{496C684A-1AF9-48B4-ADF9-1A1AA5400B13}">
      <dgm:prSet/>
      <dgm:spPr/>
      <dgm:t>
        <a:bodyPr/>
        <a:lstStyle/>
        <a:p>
          <a:endParaRPr lang="en-US"/>
        </a:p>
      </dgm:t>
    </dgm:pt>
    <dgm:pt modelId="{599668BE-00D4-4C2A-B93B-F6DD5E493B47}">
      <dgm:prSet/>
      <dgm:spPr/>
      <dgm:t>
        <a:bodyPr/>
        <a:lstStyle/>
        <a:p>
          <a:r>
            <a:rPr lang="en-US"/>
            <a:t>Payment-Cap Models</a:t>
          </a:r>
        </a:p>
      </dgm:t>
    </dgm:pt>
    <dgm:pt modelId="{BDA148A8-D3BC-45C2-80C9-4D651B551675}" type="parTrans" cxnId="{3406B7D3-87BD-4B77-AD7B-30496886A92B}">
      <dgm:prSet/>
      <dgm:spPr/>
      <dgm:t>
        <a:bodyPr/>
        <a:lstStyle/>
        <a:p>
          <a:endParaRPr lang="en-US"/>
        </a:p>
      </dgm:t>
    </dgm:pt>
    <dgm:pt modelId="{1FE903B3-934C-4716-9300-F6D876FC82EB}" type="sibTrans" cxnId="{3406B7D3-87BD-4B77-AD7B-30496886A92B}">
      <dgm:prSet/>
      <dgm:spPr/>
      <dgm:t>
        <a:bodyPr/>
        <a:lstStyle/>
        <a:p>
          <a:endParaRPr lang="en-US"/>
        </a:p>
      </dgm:t>
    </dgm:pt>
    <dgm:pt modelId="{D4D164AF-7C6B-4AE0-A85B-954538475351}">
      <dgm:prSet/>
      <dgm:spPr/>
      <dgm:t>
        <a:bodyPr/>
        <a:lstStyle/>
        <a:p>
          <a:pPr>
            <a:defRPr b="1"/>
          </a:pPr>
          <a:r>
            <a:rPr lang="en-US"/>
            <a:t>Less Stuff</a:t>
          </a:r>
        </a:p>
      </dgm:t>
    </dgm:pt>
    <dgm:pt modelId="{9E561257-FE23-4AB0-9680-1E8DA94A4036}" type="parTrans" cxnId="{8E2C8458-CFA3-4891-8004-1443C92E0E9B}">
      <dgm:prSet/>
      <dgm:spPr/>
      <dgm:t>
        <a:bodyPr/>
        <a:lstStyle/>
        <a:p>
          <a:endParaRPr lang="en-US"/>
        </a:p>
      </dgm:t>
    </dgm:pt>
    <dgm:pt modelId="{94A627E4-575D-46FA-B899-EA7B3E7300CF}" type="sibTrans" cxnId="{8E2C8458-CFA3-4891-8004-1443C92E0E9B}">
      <dgm:prSet/>
      <dgm:spPr/>
      <dgm:t>
        <a:bodyPr/>
        <a:lstStyle/>
        <a:p>
          <a:endParaRPr lang="en-US"/>
        </a:p>
      </dgm:t>
    </dgm:pt>
    <dgm:pt modelId="{B288A463-E7F0-4EA7-AE74-878B9E044DB2}">
      <dgm:prSet/>
      <dgm:spPr/>
      <dgm:t>
        <a:bodyPr/>
        <a:lstStyle/>
        <a:p>
          <a:r>
            <a:rPr lang="en-US"/>
            <a:t>Formulary Models</a:t>
          </a:r>
        </a:p>
      </dgm:t>
    </dgm:pt>
    <dgm:pt modelId="{6A2012A4-293D-4DF0-8DB5-070BA581D376}" type="parTrans" cxnId="{759263BE-CB5B-419D-BB83-209030F904BC}">
      <dgm:prSet/>
      <dgm:spPr/>
      <dgm:t>
        <a:bodyPr/>
        <a:lstStyle/>
        <a:p>
          <a:endParaRPr lang="en-US"/>
        </a:p>
      </dgm:t>
    </dgm:pt>
    <dgm:pt modelId="{02165F33-6C32-4742-8465-94863265C5A5}" type="sibTrans" cxnId="{759263BE-CB5B-419D-BB83-209030F904BC}">
      <dgm:prSet/>
      <dgm:spPr/>
      <dgm:t>
        <a:bodyPr/>
        <a:lstStyle/>
        <a:p>
          <a:endParaRPr lang="en-US"/>
        </a:p>
      </dgm:t>
    </dgm:pt>
    <dgm:pt modelId="{E9095927-EAFB-4169-A04E-3AE3C16698B3}">
      <dgm:prSet/>
      <dgm:spPr/>
      <dgm:t>
        <a:bodyPr/>
        <a:lstStyle/>
        <a:p>
          <a:r>
            <a:rPr lang="en-US"/>
            <a:t>Utilization Management/Tiered Contracts</a:t>
          </a:r>
        </a:p>
      </dgm:t>
    </dgm:pt>
    <dgm:pt modelId="{F97B8A38-D92A-44DF-A346-CEC9D54D0714}" type="parTrans" cxnId="{6D7DAD26-5899-4AD6-820B-7F1EDA3D84DE}">
      <dgm:prSet/>
      <dgm:spPr/>
      <dgm:t>
        <a:bodyPr/>
        <a:lstStyle/>
        <a:p>
          <a:endParaRPr lang="en-US"/>
        </a:p>
      </dgm:t>
    </dgm:pt>
    <dgm:pt modelId="{1089BABF-F1DE-44D4-B149-0D5629509194}" type="sibTrans" cxnId="{6D7DAD26-5899-4AD6-820B-7F1EDA3D84DE}">
      <dgm:prSet/>
      <dgm:spPr/>
      <dgm:t>
        <a:bodyPr/>
        <a:lstStyle/>
        <a:p>
          <a:endParaRPr lang="en-US"/>
        </a:p>
      </dgm:t>
    </dgm:pt>
    <dgm:pt modelId="{AE38428D-32D3-464E-A97C-3B04D97E7FAD}">
      <dgm:prSet/>
      <dgm:spPr/>
      <dgm:t>
        <a:bodyPr/>
        <a:lstStyle/>
        <a:p>
          <a:r>
            <a:rPr lang="en-US"/>
            <a:t>Evidence-Based Practice</a:t>
          </a:r>
        </a:p>
      </dgm:t>
    </dgm:pt>
    <dgm:pt modelId="{730F2939-E741-4392-B342-5134602BAF07}" type="parTrans" cxnId="{17A203E3-F1AC-4A53-BBDE-9C5A2D9625EE}">
      <dgm:prSet/>
      <dgm:spPr/>
      <dgm:t>
        <a:bodyPr/>
        <a:lstStyle/>
        <a:p>
          <a:endParaRPr lang="en-US"/>
        </a:p>
      </dgm:t>
    </dgm:pt>
    <dgm:pt modelId="{BEEA45F6-4AB7-4A4F-8805-4E40CC0E3436}" type="sibTrans" cxnId="{17A203E3-F1AC-4A53-BBDE-9C5A2D9625EE}">
      <dgm:prSet/>
      <dgm:spPr/>
      <dgm:t>
        <a:bodyPr/>
        <a:lstStyle/>
        <a:p>
          <a:endParaRPr lang="en-US"/>
        </a:p>
      </dgm:t>
    </dgm:pt>
    <dgm:pt modelId="{B450FB56-E11A-4B53-86CA-CB73FBDC7BB8}" type="pres">
      <dgm:prSet presAssocID="{962912B6-EB3A-4EF8-AB91-B05304FBFA7E}" presName="root" presStyleCnt="0">
        <dgm:presLayoutVars>
          <dgm:dir/>
          <dgm:resizeHandles val="exact"/>
        </dgm:presLayoutVars>
      </dgm:prSet>
      <dgm:spPr/>
    </dgm:pt>
    <dgm:pt modelId="{6771B928-5A58-4645-B548-FEBEC5F9083A}" type="pres">
      <dgm:prSet presAssocID="{73B341E5-FFC7-422D-878B-01C958D48459}" presName="compNode" presStyleCnt="0"/>
      <dgm:spPr/>
    </dgm:pt>
    <dgm:pt modelId="{7F4B7353-5A4B-4EF3-8367-520192B90996}" type="pres">
      <dgm:prSet presAssocID="{73B341E5-FFC7-422D-878B-01C958D4845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471CAF3-CE73-4FC3-A4B9-12019E6F66A0}" type="pres">
      <dgm:prSet presAssocID="{73B341E5-FFC7-422D-878B-01C958D48459}" presName="iconSpace" presStyleCnt="0"/>
      <dgm:spPr/>
    </dgm:pt>
    <dgm:pt modelId="{98E0D93A-F748-4CC0-8EC6-F24388B24415}" type="pres">
      <dgm:prSet presAssocID="{73B341E5-FFC7-422D-878B-01C958D48459}" presName="parTx" presStyleLbl="revTx" presStyleIdx="0" presStyleCnt="4">
        <dgm:presLayoutVars>
          <dgm:chMax val="0"/>
          <dgm:chPref val="0"/>
        </dgm:presLayoutVars>
      </dgm:prSet>
      <dgm:spPr/>
    </dgm:pt>
    <dgm:pt modelId="{485F8E9F-A971-4E65-A5D9-C9D8283E4FA5}" type="pres">
      <dgm:prSet presAssocID="{73B341E5-FFC7-422D-878B-01C958D48459}" presName="txSpace" presStyleCnt="0"/>
      <dgm:spPr/>
    </dgm:pt>
    <dgm:pt modelId="{D2EA941F-3A77-4257-88FA-C09DC53E3C99}" type="pres">
      <dgm:prSet presAssocID="{73B341E5-FFC7-422D-878B-01C958D48459}" presName="desTx" presStyleLbl="revTx" presStyleIdx="1" presStyleCnt="4">
        <dgm:presLayoutVars/>
      </dgm:prSet>
      <dgm:spPr/>
    </dgm:pt>
    <dgm:pt modelId="{B2F28808-8A58-45CC-8373-CCAC77AAA0C5}" type="pres">
      <dgm:prSet presAssocID="{DD66C34C-0224-40BB-A56F-BC10C8AC618E}" presName="sibTrans" presStyleCnt="0"/>
      <dgm:spPr/>
    </dgm:pt>
    <dgm:pt modelId="{9B2DDFAF-A659-4D4D-829D-47925BE0D224}" type="pres">
      <dgm:prSet presAssocID="{D4D164AF-7C6B-4AE0-A85B-954538475351}" presName="compNode" presStyleCnt="0"/>
      <dgm:spPr/>
    </dgm:pt>
    <dgm:pt modelId="{32EF0595-61CC-4EC3-98BC-54520738D9CE}" type="pres">
      <dgm:prSet presAssocID="{D4D164AF-7C6B-4AE0-A85B-9545384753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5C28497-7003-441C-BDC9-CA7BF58D0442}" type="pres">
      <dgm:prSet presAssocID="{D4D164AF-7C6B-4AE0-A85B-954538475351}" presName="iconSpace" presStyleCnt="0"/>
      <dgm:spPr/>
    </dgm:pt>
    <dgm:pt modelId="{B1F47BBF-5D5D-493F-A217-B878B369FBE7}" type="pres">
      <dgm:prSet presAssocID="{D4D164AF-7C6B-4AE0-A85B-954538475351}" presName="parTx" presStyleLbl="revTx" presStyleIdx="2" presStyleCnt="4">
        <dgm:presLayoutVars>
          <dgm:chMax val="0"/>
          <dgm:chPref val="0"/>
        </dgm:presLayoutVars>
      </dgm:prSet>
      <dgm:spPr/>
    </dgm:pt>
    <dgm:pt modelId="{CB6F1B5C-19B0-4FFE-A896-1B373011493A}" type="pres">
      <dgm:prSet presAssocID="{D4D164AF-7C6B-4AE0-A85B-954538475351}" presName="txSpace" presStyleCnt="0"/>
      <dgm:spPr/>
    </dgm:pt>
    <dgm:pt modelId="{E6331AE6-4699-48DE-ADB2-C254092E66A5}" type="pres">
      <dgm:prSet presAssocID="{D4D164AF-7C6B-4AE0-A85B-954538475351}" presName="desTx" presStyleLbl="revTx" presStyleIdx="3" presStyleCnt="4">
        <dgm:presLayoutVars/>
      </dgm:prSet>
      <dgm:spPr/>
    </dgm:pt>
  </dgm:ptLst>
  <dgm:cxnLst>
    <dgm:cxn modelId="{B7A80606-9A32-479D-9C5B-5ADC8F6ADC59}" type="presOf" srcId="{B288A463-E7F0-4EA7-AE74-878B9E044DB2}" destId="{E6331AE6-4699-48DE-ADB2-C254092E66A5}" srcOrd="0" destOrd="0" presId="urn:microsoft.com/office/officeart/2018/5/layout/CenteredIconLabelDescriptionList"/>
    <dgm:cxn modelId="{740E0C07-87FC-4EB3-A58D-A95087D0100B}" type="presOf" srcId="{E9095927-EAFB-4169-A04E-3AE3C16698B3}" destId="{E6331AE6-4699-48DE-ADB2-C254092E66A5}" srcOrd="0" destOrd="1" presId="urn:microsoft.com/office/officeart/2018/5/layout/CenteredIconLabelDescriptionList"/>
    <dgm:cxn modelId="{1CB00210-B9A6-4F55-A459-CC9AB8A109D0}" type="presOf" srcId="{D4D164AF-7C6B-4AE0-A85B-954538475351}" destId="{B1F47BBF-5D5D-493F-A217-B878B369FBE7}" srcOrd="0" destOrd="0" presId="urn:microsoft.com/office/officeart/2018/5/layout/CenteredIconLabelDescriptionList"/>
    <dgm:cxn modelId="{6D7DAD26-5899-4AD6-820B-7F1EDA3D84DE}" srcId="{D4D164AF-7C6B-4AE0-A85B-954538475351}" destId="{E9095927-EAFB-4169-A04E-3AE3C16698B3}" srcOrd="1" destOrd="0" parTransId="{F97B8A38-D92A-44DF-A346-CEC9D54D0714}" sibTransId="{1089BABF-F1DE-44D4-B149-0D5629509194}"/>
    <dgm:cxn modelId="{496C684A-1AF9-48B4-ADF9-1A1AA5400B13}" srcId="{73B341E5-FFC7-422D-878B-01C958D48459}" destId="{516AD34E-F079-4616-B29F-F225C3BB726A}" srcOrd="1" destOrd="0" parTransId="{AE4E0C97-7603-44CE-AC50-81D489072736}" sibTransId="{63E86308-C29C-4520-9FE8-4D049C4EC167}"/>
    <dgm:cxn modelId="{DAC8E94F-B1D4-4939-ADCF-50DC381AFB49}" srcId="{962912B6-EB3A-4EF8-AB91-B05304FBFA7E}" destId="{73B341E5-FFC7-422D-878B-01C958D48459}" srcOrd="0" destOrd="0" parTransId="{5D13A3A9-40A2-47CC-8523-6BC02FB84FA1}" sibTransId="{DD66C34C-0224-40BB-A56F-BC10C8AC618E}"/>
    <dgm:cxn modelId="{64AB8155-BBBE-4E65-BA8E-A743B0B58D1A}" type="presOf" srcId="{962912B6-EB3A-4EF8-AB91-B05304FBFA7E}" destId="{B450FB56-E11A-4B53-86CA-CB73FBDC7BB8}" srcOrd="0" destOrd="0" presId="urn:microsoft.com/office/officeart/2018/5/layout/CenteredIconLabelDescriptionList"/>
    <dgm:cxn modelId="{8E2C8458-CFA3-4891-8004-1443C92E0E9B}" srcId="{962912B6-EB3A-4EF8-AB91-B05304FBFA7E}" destId="{D4D164AF-7C6B-4AE0-A85B-954538475351}" srcOrd="1" destOrd="0" parTransId="{9E561257-FE23-4AB0-9680-1E8DA94A4036}" sibTransId="{94A627E4-575D-46FA-B899-EA7B3E7300CF}"/>
    <dgm:cxn modelId="{601CD381-66F1-4449-A6D6-DEA096130497}" type="presOf" srcId="{32B6847D-A763-442D-AF3B-2A5743E04105}" destId="{D2EA941F-3A77-4257-88FA-C09DC53E3C99}" srcOrd="0" destOrd="0" presId="urn:microsoft.com/office/officeart/2018/5/layout/CenteredIconLabelDescriptionList"/>
    <dgm:cxn modelId="{FBF5388D-3930-4DBD-9B57-6A3F57229E3D}" srcId="{73B341E5-FFC7-422D-878B-01C958D48459}" destId="{32B6847D-A763-442D-AF3B-2A5743E04105}" srcOrd="0" destOrd="0" parTransId="{BFBA20CD-EE49-4D83-A5F1-96487D264411}" sibTransId="{37AB6471-1512-4B0B-B859-29C5AF6836D5}"/>
    <dgm:cxn modelId="{5E3D529D-B11C-4E90-B89B-69B4209BDFA3}" type="presOf" srcId="{599668BE-00D4-4C2A-B93B-F6DD5E493B47}" destId="{D2EA941F-3A77-4257-88FA-C09DC53E3C99}" srcOrd="0" destOrd="2" presId="urn:microsoft.com/office/officeart/2018/5/layout/CenteredIconLabelDescriptionList"/>
    <dgm:cxn modelId="{D9CECCBA-BD38-43DE-AF92-63965309504C}" type="presOf" srcId="{73B341E5-FFC7-422D-878B-01C958D48459}" destId="{98E0D93A-F748-4CC0-8EC6-F24388B24415}" srcOrd="0" destOrd="0" presId="urn:microsoft.com/office/officeart/2018/5/layout/CenteredIconLabelDescriptionList"/>
    <dgm:cxn modelId="{759263BE-CB5B-419D-BB83-209030F904BC}" srcId="{D4D164AF-7C6B-4AE0-A85B-954538475351}" destId="{B288A463-E7F0-4EA7-AE74-878B9E044DB2}" srcOrd="0" destOrd="0" parTransId="{6A2012A4-293D-4DF0-8DB5-070BA581D376}" sibTransId="{02165F33-6C32-4742-8465-94863265C5A5}"/>
    <dgm:cxn modelId="{3406B7D3-87BD-4B77-AD7B-30496886A92B}" srcId="{73B341E5-FFC7-422D-878B-01C958D48459}" destId="{599668BE-00D4-4C2A-B93B-F6DD5E493B47}" srcOrd="2" destOrd="0" parTransId="{BDA148A8-D3BC-45C2-80C9-4D651B551675}" sibTransId="{1FE903B3-934C-4716-9300-F6D876FC82EB}"/>
    <dgm:cxn modelId="{2E8EC0D3-CD0C-4159-ABEF-34BF28020E6C}" type="presOf" srcId="{516AD34E-F079-4616-B29F-F225C3BB726A}" destId="{D2EA941F-3A77-4257-88FA-C09DC53E3C99}" srcOrd="0" destOrd="1" presId="urn:microsoft.com/office/officeart/2018/5/layout/CenteredIconLabelDescriptionList"/>
    <dgm:cxn modelId="{9FB91CE2-0663-40CB-BA57-886A801F8FB8}" type="presOf" srcId="{AE38428D-32D3-464E-A97C-3B04D97E7FAD}" destId="{E6331AE6-4699-48DE-ADB2-C254092E66A5}" srcOrd="0" destOrd="2" presId="urn:microsoft.com/office/officeart/2018/5/layout/CenteredIconLabelDescriptionList"/>
    <dgm:cxn modelId="{17A203E3-F1AC-4A53-BBDE-9C5A2D9625EE}" srcId="{D4D164AF-7C6B-4AE0-A85B-954538475351}" destId="{AE38428D-32D3-464E-A97C-3B04D97E7FAD}" srcOrd="2" destOrd="0" parTransId="{730F2939-E741-4392-B342-5134602BAF07}" sibTransId="{BEEA45F6-4AB7-4A4F-8805-4E40CC0E3436}"/>
    <dgm:cxn modelId="{BE51522D-C48E-40DA-8D06-3382B487B2A8}" type="presParOf" srcId="{B450FB56-E11A-4B53-86CA-CB73FBDC7BB8}" destId="{6771B928-5A58-4645-B548-FEBEC5F9083A}" srcOrd="0" destOrd="0" presId="urn:microsoft.com/office/officeart/2018/5/layout/CenteredIconLabelDescriptionList"/>
    <dgm:cxn modelId="{5A9181AC-67B6-4617-8175-45C0AA05D29D}" type="presParOf" srcId="{6771B928-5A58-4645-B548-FEBEC5F9083A}" destId="{7F4B7353-5A4B-4EF3-8367-520192B90996}" srcOrd="0" destOrd="0" presId="urn:microsoft.com/office/officeart/2018/5/layout/CenteredIconLabelDescriptionList"/>
    <dgm:cxn modelId="{9CDD1A08-F290-40C6-8DF5-6C9819A5E093}" type="presParOf" srcId="{6771B928-5A58-4645-B548-FEBEC5F9083A}" destId="{C471CAF3-CE73-4FC3-A4B9-12019E6F66A0}" srcOrd="1" destOrd="0" presId="urn:microsoft.com/office/officeart/2018/5/layout/CenteredIconLabelDescriptionList"/>
    <dgm:cxn modelId="{48FB0955-B0A6-435A-AEAD-0D2742FBB91C}" type="presParOf" srcId="{6771B928-5A58-4645-B548-FEBEC5F9083A}" destId="{98E0D93A-F748-4CC0-8EC6-F24388B24415}" srcOrd="2" destOrd="0" presId="urn:microsoft.com/office/officeart/2018/5/layout/CenteredIconLabelDescriptionList"/>
    <dgm:cxn modelId="{B1ED10B1-EC17-4E2B-B99C-11E71CA63F8C}" type="presParOf" srcId="{6771B928-5A58-4645-B548-FEBEC5F9083A}" destId="{485F8E9F-A971-4E65-A5D9-C9D8283E4FA5}" srcOrd="3" destOrd="0" presId="urn:microsoft.com/office/officeart/2018/5/layout/CenteredIconLabelDescriptionList"/>
    <dgm:cxn modelId="{3A549A4C-CFB9-45EB-945B-380CC570080E}" type="presParOf" srcId="{6771B928-5A58-4645-B548-FEBEC5F9083A}" destId="{D2EA941F-3A77-4257-88FA-C09DC53E3C99}" srcOrd="4" destOrd="0" presId="urn:microsoft.com/office/officeart/2018/5/layout/CenteredIconLabelDescriptionList"/>
    <dgm:cxn modelId="{A2D9880E-59E3-4364-89D5-F8203E27D161}" type="presParOf" srcId="{B450FB56-E11A-4B53-86CA-CB73FBDC7BB8}" destId="{B2F28808-8A58-45CC-8373-CCAC77AAA0C5}" srcOrd="1" destOrd="0" presId="urn:microsoft.com/office/officeart/2018/5/layout/CenteredIconLabelDescriptionList"/>
    <dgm:cxn modelId="{347915E8-CB12-447A-AB67-DAE6B59CA4D4}" type="presParOf" srcId="{B450FB56-E11A-4B53-86CA-CB73FBDC7BB8}" destId="{9B2DDFAF-A659-4D4D-829D-47925BE0D224}" srcOrd="2" destOrd="0" presId="urn:microsoft.com/office/officeart/2018/5/layout/CenteredIconLabelDescriptionList"/>
    <dgm:cxn modelId="{2C42EEC6-D13C-48B2-986C-F4CFEBF504DB}" type="presParOf" srcId="{9B2DDFAF-A659-4D4D-829D-47925BE0D224}" destId="{32EF0595-61CC-4EC3-98BC-54520738D9CE}" srcOrd="0" destOrd="0" presId="urn:microsoft.com/office/officeart/2018/5/layout/CenteredIconLabelDescriptionList"/>
    <dgm:cxn modelId="{42946A11-8C95-49EE-8B29-6B616D89D5D8}" type="presParOf" srcId="{9B2DDFAF-A659-4D4D-829D-47925BE0D224}" destId="{95C28497-7003-441C-BDC9-CA7BF58D0442}" srcOrd="1" destOrd="0" presId="urn:microsoft.com/office/officeart/2018/5/layout/CenteredIconLabelDescriptionList"/>
    <dgm:cxn modelId="{90B12919-8532-4C62-84C9-08F4FE3875F2}" type="presParOf" srcId="{9B2DDFAF-A659-4D4D-829D-47925BE0D224}" destId="{B1F47BBF-5D5D-493F-A217-B878B369FBE7}" srcOrd="2" destOrd="0" presId="urn:microsoft.com/office/officeart/2018/5/layout/CenteredIconLabelDescriptionList"/>
    <dgm:cxn modelId="{1F1D2273-6138-4384-9380-8235C3395B50}" type="presParOf" srcId="{9B2DDFAF-A659-4D4D-829D-47925BE0D224}" destId="{CB6F1B5C-19B0-4FFE-A896-1B373011493A}" srcOrd="3" destOrd="0" presId="urn:microsoft.com/office/officeart/2018/5/layout/CenteredIconLabelDescriptionList"/>
    <dgm:cxn modelId="{203AA62D-8405-4EC3-B0AF-D1F303EEFF6D}" type="presParOf" srcId="{9B2DDFAF-A659-4D4D-829D-47925BE0D224}" destId="{E6331AE6-4699-48DE-ADB2-C254092E66A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926D3-1584-4886-AB19-4097E81C9635}"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7680BBE8-7D3C-494E-B6F4-1E000BCC5CB6}">
      <dgm:prSet phldrT="[Text]"/>
      <dgm:spPr>
        <a:solidFill>
          <a:schemeClr val="bg1"/>
        </a:solidFill>
        <a:ln w="44450">
          <a:solidFill>
            <a:schemeClr val="accent1">
              <a:lumMod val="90000"/>
              <a:lumOff val="10000"/>
            </a:schemeClr>
          </a:solidFill>
        </a:ln>
      </dgm:spPr>
      <dgm:t>
        <a:bodyPr lIns="182880"/>
        <a:lstStyle/>
        <a:p>
          <a:pPr algn="l"/>
          <a:r>
            <a:rPr lang="en-US">
              <a:solidFill>
                <a:srgbClr val="0070C0"/>
              </a:solidFill>
            </a:rPr>
            <a:t>Henry</a:t>
          </a:r>
        </a:p>
        <a:p>
          <a:pPr algn="l"/>
          <a:r>
            <a:rPr lang="en-US">
              <a:solidFill>
                <a:srgbClr val="002060"/>
              </a:solidFill>
            </a:rPr>
            <a:t>Ford</a:t>
          </a:r>
        </a:p>
        <a:p>
          <a:pPr algn="l"/>
          <a:r>
            <a:rPr lang="en-US">
              <a:solidFill>
                <a:schemeClr val="accent1">
                  <a:lumMod val="60000"/>
                  <a:lumOff val="40000"/>
                </a:schemeClr>
              </a:solidFill>
            </a:rPr>
            <a:t>Health</a:t>
          </a:r>
        </a:p>
      </dgm:t>
    </dgm:pt>
    <dgm:pt modelId="{145A4B45-495A-41D7-9B5C-A770B4C43EDF}" type="parTrans" cxnId="{7BA05CA4-CDD5-4CE0-A223-A0EADB640BE8}">
      <dgm:prSet/>
      <dgm:spPr/>
      <dgm:t>
        <a:bodyPr/>
        <a:lstStyle/>
        <a:p>
          <a:endParaRPr lang="en-US"/>
        </a:p>
      </dgm:t>
    </dgm:pt>
    <dgm:pt modelId="{F95CB8FD-DF5E-4EB3-B138-7E15075C584E}" type="sibTrans" cxnId="{7BA05CA4-CDD5-4CE0-A223-A0EADB640BE8}">
      <dgm:prSet/>
      <dgm:spPr/>
      <dgm:t>
        <a:bodyPr/>
        <a:lstStyle/>
        <a:p>
          <a:endParaRPr lang="en-US"/>
        </a:p>
      </dgm:t>
    </dgm:pt>
    <dgm:pt modelId="{6150FB54-1CD5-47BA-ADD7-18ACA1F08026}">
      <dgm:prSet phldrT="[Text]"/>
      <dgm:spPr>
        <a:solidFill>
          <a:srgbClr val="0070C0"/>
        </a:solidFill>
      </dgm:spPr>
      <dgm:t>
        <a:bodyPr/>
        <a:lstStyle/>
        <a:p>
          <a:r>
            <a:rPr lang="en-US"/>
            <a:t>Employed</a:t>
          </a:r>
        </a:p>
      </dgm:t>
    </dgm:pt>
    <dgm:pt modelId="{40715200-2A21-49DF-A93E-7636E2289B69}" type="parTrans" cxnId="{73547149-79A1-47B1-B391-E86CF6B0ED71}">
      <dgm:prSet/>
      <dgm:spPr/>
      <dgm:t>
        <a:bodyPr/>
        <a:lstStyle/>
        <a:p>
          <a:endParaRPr lang="en-US"/>
        </a:p>
      </dgm:t>
    </dgm:pt>
    <dgm:pt modelId="{9CC33879-FA6C-49B7-A999-02E46BF09D2D}" type="sibTrans" cxnId="{73547149-79A1-47B1-B391-E86CF6B0ED71}">
      <dgm:prSet/>
      <dgm:spPr/>
      <dgm:t>
        <a:bodyPr/>
        <a:lstStyle/>
        <a:p>
          <a:endParaRPr lang="en-US"/>
        </a:p>
      </dgm:t>
    </dgm:pt>
    <dgm:pt modelId="{A1C251B7-6B5B-4C8D-9BE7-CFF772265687}">
      <dgm:prSet phldrT="[Text]"/>
      <dgm:spPr>
        <a:solidFill>
          <a:srgbClr val="002060"/>
        </a:solidFill>
      </dgm:spPr>
      <dgm:t>
        <a:bodyPr/>
        <a:lstStyle/>
        <a:p>
          <a:r>
            <a:rPr lang="en-US"/>
            <a:t>Medical Group/Academic Faculty</a:t>
          </a:r>
        </a:p>
      </dgm:t>
    </dgm:pt>
    <dgm:pt modelId="{EAD30440-4D48-4E3F-B26A-40AAC18AB962}" type="parTrans" cxnId="{9B31ED1A-F641-4DDD-97B7-EB8193C36E86}">
      <dgm:prSet/>
      <dgm:spPr/>
      <dgm:t>
        <a:bodyPr/>
        <a:lstStyle/>
        <a:p>
          <a:endParaRPr lang="en-US"/>
        </a:p>
      </dgm:t>
    </dgm:pt>
    <dgm:pt modelId="{5DE63667-26EF-4897-90DD-D065788A3C74}" type="sibTrans" cxnId="{9B31ED1A-F641-4DDD-97B7-EB8193C36E86}">
      <dgm:prSet/>
      <dgm:spPr/>
      <dgm:t>
        <a:bodyPr/>
        <a:lstStyle/>
        <a:p>
          <a:endParaRPr lang="en-US"/>
        </a:p>
      </dgm:t>
    </dgm:pt>
    <dgm:pt modelId="{202EB2A3-2C59-4D1C-8FC1-71C03531DA7F}">
      <dgm:prSet phldrT="[Text]"/>
      <dgm:spPr>
        <a:solidFill>
          <a:schemeClr val="accent1">
            <a:lumMod val="60000"/>
            <a:lumOff val="40000"/>
          </a:schemeClr>
        </a:solidFill>
      </dgm:spPr>
      <dgm:t>
        <a:bodyPr/>
        <a:lstStyle/>
        <a:p>
          <a:pPr algn="ctr"/>
          <a:r>
            <a:rPr lang="en-US"/>
            <a:t>Independent</a:t>
          </a:r>
        </a:p>
      </dgm:t>
    </dgm:pt>
    <dgm:pt modelId="{3B45DCE0-D8AF-434C-B0A9-06522EDA818A}" type="parTrans" cxnId="{64969164-B977-4ACB-AB92-7217F68FDED6}">
      <dgm:prSet/>
      <dgm:spPr/>
      <dgm:t>
        <a:bodyPr/>
        <a:lstStyle/>
        <a:p>
          <a:endParaRPr lang="en-US"/>
        </a:p>
      </dgm:t>
    </dgm:pt>
    <dgm:pt modelId="{ED70381F-667A-4E43-8D16-E2C5DFCCFAE6}" type="sibTrans" cxnId="{64969164-B977-4ACB-AB92-7217F68FDED6}">
      <dgm:prSet/>
      <dgm:spPr/>
      <dgm:t>
        <a:bodyPr/>
        <a:lstStyle/>
        <a:p>
          <a:endParaRPr lang="en-US"/>
        </a:p>
      </dgm:t>
    </dgm:pt>
    <dgm:pt modelId="{88DE3609-E082-4367-9147-C31769A3B66C}" type="pres">
      <dgm:prSet presAssocID="{92B926D3-1584-4886-AB19-4097E81C9635}" presName="cycle" presStyleCnt="0">
        <dgm:presLayoutVars>
          <dgm:chMax val="1"/>
          <dgm:dir/>
          <dgm:animLvl val="ctr"/>
          <dgm:resizeHandles val="exact"/>
        </dgm:presLayoutVars>
      </dgm:prSet>
      <dgm:spPr/>
    </dgm:pt>
    <dgm:pt modelId="{8C89F1D3-65B8-4181-833C-69036BEB7A16}" type="pres">
      <dgm:prSet presAssocID="{7680BBE8-7D3C-494E-B6F4-1E000BCC5CB6}" presName="centerShape" presStyleLbl="node0" presStyleIdx="0" presStyleCnt="1" custLinFactNeighborX="-196" custLinFactNeighborY="-196"/>
      <dgm:spPr/>
    </dgm:pt>
    <dgm:pt modelId="{98FEBC12-354B-4620-B0C3-21A43030155C}" type="pres">
      <dgm:prSet presAssocID="{40715200-2A21-49DF-A93E-7636E2289B69}" presName="parTrans" presStyleLbl="bgSibTrans2D1" presStyleIdx="0" presStyleCnt="3"/>
      <dgm:spPr/>
    </dgm:pt>
    <dgm:pt modelId="{B5E5CCB5-E973-4C36-BB6A-3324A8A783FD}" type="pres">
      <dgm:prSet presAssocID="{6150FB54-1CD5-47BA-ADD7-18ACA1F08026}" presName="node" presStyleLbl="node1" presStyleIdx="0" presStyleCnt="3">
        <dgm:presLayoutVars>
          <dgm:bulletEnabled val="1"/>
        </dgm:presLayoutVars>
      </dgm:prSet>
      <dgm:spPr/>
    </dgm:pt>
    <dgm:pt modelId="{8D92C413-4D99-442B-B169-E3694E0E18FD}" type="pres">
      <dgm:prSet presAssocID="{EAD30440-4D48-4E3F-B26A-40AAC18AB962}" presName="parTrans" presStyleLbl="bgSibTrans2D1" presStyleIdx="1" presStyleCnt="3"/>
      <dgm:spPr/>
    </dgm:pt>
    <dgm:pt modelId="{2CAAB8C7-7201-4A6B-8959-8DD560EC5EEA}" type="pres">
      <dgm:prSet presAssocID="{A1C251B7-6B5B-4C8D-9BE7-CFF772265687}" presName="node" presStyleLbl="node1" presStyleIdx="1" presStyleCnt="3">
        <dgm:presLayoutVars>
          <dgm:bulletEnabled val="1"/>
        </dgm:presLayoutVars>
      </dgm:prSet>
      <dgm:spPr/>
    </dgm:pt>
    <dgm:pt modelId="{9175DE87-52F5-4853-B56F-F3C9551134E4}" type="pres">
      <dgm:prSet presAssocID="{3B45DCE0-D8AF-434C-B0A9-06522EDA818A}" presName="parTrans" presStyleLbl="bgSibTrans2D1" presStyleIdx="2" presStyleCnt="3"/>
      <dgm:spPr/>
    </dgm:pt>
    <dgm:pt modelId="{CC8A6380-E1CF-4560-BF9A-88942FB090E2}" type="pres">
      <dgm:prSet presAssocID="{202EB2A3-2C59-4D1C-8FC1-71C03531DA7F}" presName="node" presStyleLbl="node1" presStyleIdx="2" presStyleCnt="3">
        <dgm:presLayoutVars>
          <dgm:bulletEnabled val="1"/>
        </dgm:presLayoutVars>
      </dgm:prSet>
      <dgm:spPr/>
    </dgm:pt>
  </dgm:ptLst>
  <dgm:cxnLst>
    <dgm:cxn modelId="{33FB7614-516B-459C-90C8-B1384ABDAF19}" type="presOf" srcId="{7680BBE8-7D3C-494E-B6F4-1E000BCC5CB6}" destId="{8C89F1D3-65B8-4181-833C-69036BEB7A16}" srcOrd="0" destOrd="0" presId="urn:microsoft.com/office/officeart/2005/8/layout/radial4"/>
    <dgm:cxn modelId="{9B31ED1A-F641-4DDD-97B7-EB8193C36E86}" srcId="{7680BBE8-7D3C-494E-B6F4-1E000BCC5CB6}" destId="{A1C251B7-6B5B-4C8D-9BE7-CFF772265687}" srcOrd="1" destOrd="0" parTransId="{EAD30440-4D48-4E3F-B26A-40AAC18AB962}" sibTransId="{5DE63667-26EF-4897-90DD-D065788A3C74}"/>
    <dgm:cxn modelId="{3D95E42D-8638-43E5-B2C5-6E46F61D1E4A}" type="presOf" srcId="{40715200-2A21-49DF-A93E-7636E2289B69}" destId="{98FEBC12-354B-4620-B0C3-21A43030155C}" srcOrd="0" destOrd="0" presId="urn:microsoft.com/office/officeart/2005/8/layout/radial4"/>
    <dgm:cxn modelId="{29C72E34-AD81-4A13-AB37-750804323BEE}" type="presOf" srcId="{EAD30440-4D48-4E3F-B26A-40AAC18AB962}" destId="{8D92C413-4D99-442B-B169-E3694E0E18FD}" srcOrd="0" destOrd="0" presId="urn:microsoft.com/office/officeart/2005/8/layout/radial4"/>
    <dgm:cxn modelId="{0634BA3C-A83A-4989-BEBA-54E00202D370}" type="presOf" srcId="{6150FB54-1CD5-47BA-ADD7-18ACA1F08026}" destId="{B5E5CCB5-E973-4C36-BB6A-3324A8A783FD}" srcOrd="0" destOrd="0" presId="urn:microsoft.com/office/officeart/2005/8/layout/radial4"/>
    <dgm:cxn modelId="{64969164-B977-4ACB-AB92-7217F68FDED6}" srcId="{7680BBE8-7D3C-494E-B6F4-1E000BCC5CB6}" destId="{202EB2A3-2C59-4D1C-8FC1-71C03531DA7F}" srcOrd="2" destOrd="0" parTransId="{3B45DCE0-D8AF-434C-B0A9-06522EDA818A}" sibTransId="{ED70381F-667A-4E43-8D16-E2C5DFCCFAE6}"/>
    <dgm:cxn modelId="{4B934166-1C71-4800-9CBB-A299996297F9}" type="presOf" srcId="{A1C251B7-6B5B-4C8D-9BE7-CFF772265687}" destId="{2CAAB8C7-7201-4A6B-8959-8DD560EC5EEA}" srcOrd="0" destOrd="0" presId="urn:microsoft.com/office/officeart/2005/8/layout/radial4"/>
    <dgm:cxn modelId="{73547149-79A1-47B1-B391-E86CF6B0ED71}" srcId="{7680BBE8-7D3C-494E-B6F4-1E000BCC5CB6}" destId="{6150FB54-1CD5-47BA-ADD7-18ACA1F08026}" srcOrd="0" destOrd="0" parTransId="{40715200-2A21-49DF-A93E-7636E2289B69}" sibTransId="{9CC33879-FA6C-49B7-A999-02E46BF09D2D}"/>
    <dgm:cxn modelId="{BFC53B84-33F1-40C8-94D9-0AA370C0A77F}" type="presOf" srcId="{92B926D3-1584-4886-AB19-4097E81C9635}" destId="{88DE3609-E082-4367-9147-C31769A3B66C}" srcOrd="0" destOrd="0" presId="urn:microsoft.com/office/officeart/2005/8/layout/radial4"/>
    <dgm:cxn modelId="{86D5E0A1-2F48-49D7-A338-5770479501D0}" type="presOf" srcId="{3B45DCE0-D8AF-434C-B0A9-06522EDA818A}" destId="{9175DE87-52F5-4853-B56F-F3C9551134E4}" srcOrd="0" destOrd="0" presId="urn:microsoft.com/office/officeart/2005/8/layout/radial4"/>
    <dgm:cxn modelId="{7BA05CA4-CDD5-4CE0-A223-A0EADB640BE8}" srcId="{92B926D3-1584-4886-AB19-4097E81C9635}" destId="{7680BBE8-7D3C-494E-B6F4-1E000BCC5CB6}" srcOrd="0" destOrd="0" parTransId="{145A4B45-495A-41D7-9B5C-A770B4C43EDF}" sibTransId="{F95CB8FD-DF5E-4EB3-B138-7E15075C584E}"/>
    <dgm:cxn modelId="{65B2F5F7-794D-4F52-8E00-01FF4652AC15}" type="presOf" srcId="{202EB2A3-2C59-4D1C-8FC1-71C03531DA7F}" destId="{CC8A6380-E1CF-4560-BF9A-88942FB090E2}" srcOrd="0" destOrd="0" presId="urn:microsoft.com/office/officeart/2005/8/layout/radial4"/>
    <dgm:cxn modelId="{7BFA2F6A-61AB-41AE-9D7E-846F2D24C05B}" type="presParOf" srcId="{88DE3609-E082-4367-9147-C31769A3B66C}" destId="{8C89F1D3-65B8-4181-833C-69036BEB7A16}" srcOrd="0" destOrd="0" presId="urn:microsoft.com/office/officeart/2005/8/layout/radial4"/>
    <dgm:cxn modelId="{EA7B1884-4F20-4869-9C84-368F3E9C8135}" type="presParOf" srcId="{88DE3609-E082-4367-9147-C31769A3B66C}" destId="{98FEBC12-354B-4620-B0C3-21A43030155C}" srcOrd="1" destOrd="0" presId="urn:microsoft.com/office/officeart/2005/8/layout/radial4"/>
    <dgm:cxn modelId="{80814CF2-8608-43CA-BE98-64C61CE64676}" type="presParOf" srcId="{88DE3609-E082-4367-9147-C31769A3B66C}" destId="{B5E5CCB5-E973-4C36-BB6A-3324A8A783FD}" srcOrd="2" destOrd="0" presId="urn:microsoft.com/office/officeart/2005/8/layout/radial4"/>
    <dgm:cxn modelId="{21E6E674-B929-4634-B0FC-BEF8ADDC20D9}" type="presParOf" srcId="{88DE3609-E082-4367-9147-C31769A3B66C}" destId="{8D92C413-4D99-442B-B169-E3694E0E18FD}" srcOrd="3" destOrd="0" presId="urn:microsoft.com/office/officeart/2005/8/layout/radial4"/>
    <dgm:cxn modelId="{793D0716-5083-45A7-B870-1B8B431277EA}" type="presParOf" srcId="{88DE3609-E082-4367-9147-C31769A3B66C}" destId="{2CAAB8C7-7201-4A6B-8959-8DD560EC5EEA}" srcOrd="4" destOrd="0" presId="urn:microsoft.com/office/officeart/2005/8/layout/radial4"/>
    <dgm:cxn modelId="{0DD6CB3F-8685-4E41-9DE8-C8BC78219698}" type="presParOf" srcId="{88DE3609-E082-4367-9147-C31769A3B66C}" destId="{9175DE87-52F5-4853-B56F-F3C9551134E4}" srcOrd="5" destOrd="0" presId="urn:microsoft.com/office/officeart/2005/8/layout/radial4"/>
    <dgm:cxn modelId="{C42B450B-2410-4180-842A-E2C565659AD3}" type="presParOf" srcId="{88DE3609-E082-4367-9147-C31769A3B66C}" destId="{CC8A6380-E1CF-4560-BF9A-88942FB090E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550A9C-49C2-4B0A-8557-3A77C90BD782}"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F8F755D2-DB5D-441B-8AD3-EBC0C6473FB8}">
      <dgm:prSet phldrT="[Text]" custT="1"/>
      <dgm:spPr/>
      <dgm:t>
        <a:bodyPr/>
        <a:lstStyle/>
        <a:p>
          <a:r>
            <a:rPr lang="en-US" sz="1000"/>
            <a:t>Candice Pyltik, Vice President</a:t>
          </a:r>
        </a:p>
      </dgm:t>
    </dgm:pt>
    <dgm:pt modelId="{7B67274A-3C1B-4C56-875C-8D733D2418D3}" type="parTrans" cxnId="{0EE2DB02-49E8-4C26-904A-CA7E59848617}">
      <dgm:prSet/>
      <dgm:spPr/>
      <dgm:t>
        <a:bodyPr/>
        <a:lstStyle/>
        <a:p>
          <a:endParaRPr lang="en-US" sz="1000"/>
        </a:p>
      </dgm:t>
    </dgm:pt>
    <dgm:pt modelId="{2C866400-F9DE-487D-A9E0-EE1E86D9E157}" type="sibTrans" cxnId="{0EE2DB02-49E8-4C26-904A-CA7E59848617}">
      <dgm:prSet/>
      <dgm:spPr/>
      <dgm:t>
        <a:bodyPr/>
        <a:lstStyle/>
        <a:p>
          <a:endParaRPr lang="en-US" sz="1000"/>
        </a:p>
      </dgm:t>
    </dgm:pt>
    <dgm:pt modelId="{B78E5C05-43DC-4916-A2BE-97F02D42327E}">
      <dgm:prSet phldrT="[Text]" custT="1"/>
      <dgm:spPr/>
      <dgm:t>
        <a:bodyPr/>
        <a:lstStyle/>
        <a:p>
          <a:r>
            <a:rPr lang="en-US" sz="1000"/>
            <a:t>Kelley Young,</a:t>
          </a:r>
        </a:p>
        <a:p>
          <a:r>
            <a:rPr lang="en-US" sz="1000"/>
            <a:t> Director Sourcing and Value Analysis</a:t>
          </a:r>
        </a:p>
        <a:p>
          <a:r>
            <a:rPr lang="en-US" sz="1000"/>
            <a:t>Medical/Surgical Products</a:t>
          </a:r>
        </a:p>
      </dgm:t>
    </dgm:pt>
    <dgm:pt modelId="{0E673B8F-E12B-4462-B12C-577E16F4413B}" type="parTrans" cxnId="{717087DD-B9AF-48E7-B6BA-5C8157B75113}">
      <dgm:prSet/>
      <dgm:spPr/>
      <dgm:t>
        <a:bodyPr/>
        <a:lstStyle/>
        <a:p>
          <a:endParaRPr lang="en-US" sz="1000"/>
        </a:p>
      </dgm:t>
    </dgm:pt>
    <dgm:pt modelId="{477476EA-EEEF-4FFB-A6AE-7AAB429B51A6}" type="sibTrans" cxnId="{717087DD-B9AF-48E7-B6BA-5C8157B75113}">
      <dgm:prSet/>
      <dgm:spPr/>
      <dgm:t>
        <a:bodyPr/>
        <a:lstStyle/>
        <a:p>
          <a:endParaRPr lang="en-US" sz="1000"/>
        </a:p>
      </dgm:t>
    </dgm:pt>
    <dgm:pt modelId="{E2107929-7604-4740-98F5-CAF558776DC9}">
      <dgm:prSet phldrT="[Text]" custT="1"/>
      <dgm:spPr/>
      <dgm:t>
        <a:bodyPr/>
        <a:lstStyle/>
        <a:p>
          <a:r>
            <a:rPr lang="en-US" sz="1000"/>
            <a:t>Cassandra Washington, Director Sourcing</a:t>
          </a:r>
        </a:p>
        <a:p>
          <a:r>
            <a:rPr lang="en-US" sz="1000"/>
            <a:t> Purchased Services, IT, Capital Sourcing</a:t>
          </a:r>
        </a:p>
      </dgm:t>
    </dgm:pt>
    <dgm:pt modelId="{FF64220D-D9FD-4116-AF53-C8808889491E}" type="parTrans" cxnId="{82F09287-457F-4FE5-A7D5-DF07E3DCD1DD}">
      <dgm:prSet/>
      <dgm:spPr/>
      <dgm:t>
        <a:bodyPr/>
        <a:lstStyle/>
        <a:p>
          <a:endParaRPr lang="en-US" sz="1000"/>
        </a:p>
      </dgm:t>
    </dgm:pt>
    <dgm:pt modelId="{6C539226-49FC-4FAC-9714-F7015B6A6410}" type="sibTrans" cxnId="{82F09287-457F-4FE5-A7D5-DF07E3DCD1DD}">
      <dgm:prSet/>
      <dgm:spPr/>
      <dgm:t>
        <a:bodyPr/>
        <a:lstStyle/>
        <a:p>
          <a:endParaRPr lang="en-US" sz="1000"/>
        </a:p>
      </dgm:t>
    </dgm:pt>
    <dgm:pt modelId="{F2B530D6-984B-4BF9-8875-F4A6D85ED645}">
      <dgm:prSet phldrT="[Text]" custT="1"/>
      <dgm:spPr/>
      <dgm:t>
        <a:bodyPr/>
        <a:lstStyle/>
        <a:p>
          <a:r>
            <a:rPr lang="en-US" sz="1000"/>
            <a:t>Nicholas Woodall, Director Procure to Payment (Purchasing and Accounts Payable)</a:t>
          </a:r>
        </a:p>
      </dgm:t>
    </dgm:pt>
    <dgm:pt modelId="{9F8C7EF9-680F-4285-807E-8589B600EDF5}" type="parTrans" cxnId="{650EC1F0-6865-4037-8B89-2B926C58E02E}">
      <dgm:prSet/>
      <dgm:spPr/>
      <dgm:t>
        <a:bodyPr/>
        <a:lstStyle/>
        <a:p>
          <a:endParaRPr lang="en-US" sz="1000"/>
        </a:p>
      </dgm:t>
    </dgm:pt>
    <dgm:pt modelId="{1245F5D8-EA59-427B-A786-2105B3A6DF21}" type="sibTrans" cxnId="{650EC1F0-6865-4037-8B89-2B926C58E02E}">
      <dgm:prSet/>
      <dgm:spPr/>
      <dgm:t>
        <a:bodyPr/>
        <a:lstStyle/>
        <a:p>
          <a:endParaRPr lang="en-US" sz="1000"/>
        </a:p>
      </dgm:t>
    </dgm:pt>
    <dgm:pt modelId="{71A46DD4-F029-47D2-8A88-01C7ADC3F704}">
      <dgm:prSet custT="1"/>
      <dgm:spPr/>
      <dgm:t>
        <a:bodyPr/>
        <a:lstStyle/>
        <a:p>
          <a:r>
            <a:rPr lang="en-US" sz="1000"/>
            <a:t>Susan Huggins – Ortho Joints, CMF, Trauma, Sports Medicine</a:t>
          </a:r>
        </a:p>
      </dgm:t>
    </dgm:pt>
    <dgm:pt modelId="{47FC87F2-9D76-4D8A-AC47-D07218D1BE16}" type="parTrans" cxnId="{84F5A941-A6E4-4E9B-8681-78EDF146B437}">
      <dgm:prSet/>
      <dgm:spPr/>
      <dgm:t>
        <a:bodyPr/>
        <a:lstStyle/>
        <a:p>
          <a:endParaRPr lang="en-US" sz="1000"/>
        </a:p>
      </dgm:t>
    </dgm:pt>
    <dgm:pt modelId="{287F3CC9-C20D-4B31-9095-AF1EA45FBC31}" type="sibTrans" cxnId="{84F5A941-A6E4-4E9B-8681-78EDF146B437}">
      <dgm:prSet/>
      <dgm:spPr/>
      <dgm:t>
        <a:bodyPr/>
        <a:lstStyle/>
        <a:p>
          <a:endParaRPr lang="en-US" sz="1000"/>
        </a:p>
      </dgm:t>
    </dgm:pt>
    <dgm:pt modelId="{F88A2E5B-607B-4CEC-9F09-BA932EB5A37A}">
      <dgm:prSet custT="1"/>
      <dgm:spPr/>
      <dgm:t>
        <a:bodyPr/>
        <a:lstStyle/>
        <a:p>
          <a:r>
            <a:rPr lang="en-US" sz="1000"/>
            <a:t>Jeanette Parent – Neuro/Spine, Opthy, Specialty Urology, ENT Surgical</a:t>
          </a:r>
        </a:p>
      </dgm:t>
    </dgm:pt>
    <dgm:pt modelId="{D2DCAEF5-F13C-4F17-A7E8-9F850F570D0F}" type="parTrans" cxnId="{3683016F-0943-4729-9826-4489D196A993}">
      <dgm:prSet/>
      <dgm:spPr/>
      <dgm:t>
        <a:bodyPr/>
        <a:lstStyle/>
        <a:p>
          <a:endParaRPr lang="en-US" sz="1000"/>
        </a:p>
      </dgm:t>
    </dgm:pt>
    <dgm:pt modelId="{CFF968B9-6200-4DBF-AD41-B0AC73F17617}" type="sibTrans" cxnId="{3683016F-0943-4729-9826-4489D196A993}">
      <dgm:prSet/>
      <dgm:spPr/>
      <dgm:t>
        <a:bodyPr/>
        <a:lstStyle/>
        <a:p>
          <a:endParaRPr lang="en-US" sz="1000"/>
        </a:p>
      </dgm:t>
    </dgm:pt>
    <dgm:pt modelId="{58A132E1-89C4-4875-946F-5A8B4289C3D5}">
      <dgm:prSet custT="1"/>
      <dgm:spPr/>
      <dgm:t>
        <a:bodyPr/>
        <a:lstStyle/>
        <a:p>
          <a:r>
            <a:rPr lang="en-US" sz="1000"/>
            <a:t>Jameane Bouie – Anesthesia, Other Specialty Surgical</a:t>
          </a:r>
        </a:p>
      </dgm:t>
    </dgm:pt>
    <dgm:pt modelId="{C96ADFF4-DEE8-4496-9842-6F2145D4474B}" type="parTrans" cxnId="{B8AEA20C-A4F1-4317-948A-E0B15884614C}">
      <dgm:prSet/>
      <dgm:spPr/>
      <dgm:t>
        <a:bodyPr/>
        <a:lstStyle/>
        <a:p>
          <a:endParaRPr lang="en-US" sz="1000"/>
        </a:p>
      </dgm:t>
    </dgm:pt>
    <dgm:pt modelId="{E8263CA2-B373-46BF-90AA-9656137717E6}" type="sibTrans" cxnId="{B8AEA20C-A4F1-4317-948A-E0B15884614C}">
      <dgm:prSet/>
      <dgm:spPr/>
      <dgm:t>
        <a:bodyPr/>
        <a:lstStyle/>
        <a:p>
          <a:endParaRPr lang="en-US" sz="1000"/>
        </a:p>
      </dgm:t>
    </dgm:pt>
    <dgm:pt modelId="{0B5FB443-47DF-4EE8-9591-5319CCA20D7A}">
      <dgm:prSet custT="1"/>
      <dgm:spPr/>
      <dgm:t>
        <a:bodyPr/>
        <a:lstStyle/>
        <a:p>
          <a:r>
            <a:rPr lang="en-US" sz="1000"/>
            <a:t>Aliya Khan – Nursing and Women’s Health</a:t>
          </a:r>
        </a:p>
      </dgm:t>
    </dgm:pt>
    <dgm:pt modelId="{C8707313-65AE-4C37-81BC-28457B53BFDA}" type="parTrans" cxnId="{9005A37C-BB77-44BE-836C-8A45F947DF63}">
      <dgm:prSet/>
      <dgm:spPr/>
      <dgm:t>
        <a:bodyPr/>
        <a:lstStyle/>
        <a:p>
          <a:endParaRPr lang="en-US" sz="1000"/>
        </a:p>
      </dgm:t>
    </dgm:pt>
    <dgm:pt modelId="{69C50E33-3BC7-4D5C-98E8-BDC5C7EEFE06}" type="sibTrans" cxnId="{9005A37C-BB77-44BE-836C-8A45F947DF63}">
      <dgm:prSet/>
      <dgm:spPr/>
      <dgm:t>
        <a:bodyPr/>
        <a:lstStyle/>
        <a:p>
          <a:endParaRPr lang="en-US" sz="1000"/>
        </a:p>
      </dgm:t>
    </dgm:pt>
    <dgm:pt modelId="{48288E62-B599-43FC-BCA2-33462B9E3106}">
      <dgm:prSet custT="1"/>
      <dgm:spPr/>
      <dgm:t>
        <a:bodyPr/>
        <a:lstStyle/>
        <a:p>
          <a:r>
            <a:rPr lang="en-US" sz="1000"/>
            <a:t>Jeff Doucette – Lab, General Radiology/Imaging, Respiratory</a:t>
          </a:r>
        </a:p>
      </dgm:t>
    </dgm:pt>
    <dgm:pt modelId="{686D03DF-92EE-4224-A6BC-52A3F9198CD7}" type="parTrans" cxnId="{8C1746B1-26F8-4DBC-B591-94525AFC4D9A}">
      <dgm:prSet/>
      <dgm:spPr/>
      <dgm:t>
        <a:bodyPr/>
        <a:lstStyle/>
        <a:p>
          <a:endParaRPr lang="en-US" sz="1000"/>
        </a:p>
      </dgm:t>
    </dgm:pt>
    <dgm:pt modelId="{67B7F772-A326-45F2-8403-D017A3096D4D}" type="sibTrans" cxnId="{8C1746B1-26F8-4DBC-B591-94525AFC4D9A}">
      <dgm:prSet/>
      <dgm:spPr/>
      <dgm:t>
        <a:bodyPr/>
        <a:lstStyle/>
        <a:p>
          <a:endParaRPr lang="en-US" sz="1000"/>
        </a:p>
      </dgm:t>
    </dgm:pt>
    <dgm:pt modelId="{2B9A6759-715E-4C7E-8201-71C93F0A8304}">
      <dgm:prSet custT="1"/>
      <dgm:spPr/>
      <dgm:t>
        <a:bodyPr/>
        <a:lstStyle/>
        <a:p>
          <a:r>
            <a:rPr lang="en-US" sz="1000"/>
            <a:t>Ashlee Smith – Cardiovascular, Interventional Radiology</a:t>
          </a:r>
        </a:p>
      </dgm:t>
    </dgm:pt>
    <dgm:pt modelId="{609D93EA-4550-419E-895E-DE12FB5D69B5}" type="parTrans" cxnId="{559FC415-5E69-4669-84DB-A346AA924075}">
      <dgm:prSet/>
      <dgm:spPr/>
      <dgm:t>
        <a:bodyPr/>
        <a:lstStyle/>
        <a:p>
          <a:endParaRPr lang="en-US" sz="1000"/>
        </a:p>
      </dgm:t>
    </dgm:pt>
    <dgm:pt modelId="{6557CC7F-CE8E-47EC-B069-A3E493FB21BD}" type="sibTrans" cxnId="{559FC415-5E69-4669-84DB-A346AA924075}">
      <dgm:prSet/>
      <dgm:spPr/>
      <dgm:t>
        <a:bodyPr/>
        <a:lstStyle/>
        <a:p>
          <a:endParaRPr lang="en-US" sz="1000"/>
        </a:p>
      </dgm:t>
    </dgm:pt>
    <dgm:pt modelId="{31C77EAF-2F08-48AC-8947-40FA22169ED1}" type="pres">
      <dgm:prSet presAssocID="{8B550A9C-49C2-4B0A-8557-3A77C90BD782}" presName="hierChild1" presStyleCnt="0">
        <dgm:presLayoutVars>
          <dgm:orgChart val="1"/>
          <dgm:chPref val="1"/>
          <dgm:dir/>
          <dgm:animOne val="branch"/>
          <dgm:animLvl val="lvl"/>
          <dgm:resizeHandles/>
        </dgm:presLayoutVars>
      </dgm:prSet>
      <dgm:spPr/>
    </dgm:pt>
    <dgm:pt modelId="{A53758E8-62AA-4149-93DC-555A09F82F78}" type="pres">
      <dgm:prSet presAssocID="{F8F755D2-DB5D-441B-8AD3-EBC0C6473FB8}" presName="hierRoot1" presStyleCnt="0">
        <dgm:presLayoutVars>
          <dgm:hierBranch val="init"/>
        </dgm:presLayoutVars>
      </dgm:prSet>
      <dgm:spPr/>
    </dgm:pt>
    <dgm:pt modelId="{22346F2C-60BC-4B50-8DC6-3F2601123F84}" type="pres">
      <dgm:prSet presAssocID="{F8F755D2-DB5D-441B-8AD3-EBC0C6473FB8}" presName="rootComposite1" presStyleCnt="0"/>
      <dgm:spPr/>
    </dgm:pt>
    <dgm:pt modelId="{FD31550F-ED0D-4EB7-967F-073F4FCC4E28}" type="pres">
      <dgm:prSet presAssocID="{F8F755D2-DB5D-441B-8AD3-EBC0C6473FB8}" presName="rootText1" presStyleLbl="node0" presStyleIdx="0" presStyleCnt="1" custScaleX="308473" custScaleY="155358">
        <dgm:presLayoutVars>
          <dgm:chPref val="3"/>
        </dgm:presLayoutVars>
      </dgm:prSet>
      <dgm:spPr/>
    </dgm:pt>
    <dgm:pt modelId="{1C79BA3D-03AE-45E4-8626-213E397ED7B5}" type="pres">
      <dgm:prSet presAssocID="{F8F755D2-DB5D-441B-8AD3-EBC0C6473FB8}" presName="rootConnector1" presStyleLbl="node1" presStyleIdx="0" presStyleCnt="0"/>
      <dgm:spPr/>
    </dgm:pt>
    <dgm:pt modelId="{EA97BF80-99E7-437C-B73C-F18B6B637A5C}" type="pres">
      <dgm:prSet presAssocID="{F8F755D2-DB5D-441B-8AD3-EBC0C6473FB8}" presName="hierChild2" presStyleCnt="0"/>
      <dgm:spPr/>
    </dgm:pt>
    <dgm:pt modelId="{4AD1C50D-2ECE-4364-B7F2-2546474DDA76}" type="pres">
      <dgm:prSet presAssocID="{0E673B8F-E12B-4462-B12C-577E16F4413B}" presName="Name37" presStyleLbl="parChTrans1D2" presStyleIdx="0" presStyleCnt="3"/>
      <dgm:spPr/>
    </dgm:pt>
    <dgm:pt modelId="{AE6F832D-B8B1-4A5D-B176-B297FFD0854B}" type="pres">
      <dgm:prSet presAssocID="{B78E5C05-43DC-4916-A2BE-97F02D42327E}" presName="hierRoot2" presStyleCnt="0">
        <dgm:presLayoutVars>
          <dgm:hierBranch val="init"/>
        </dgm:presLayoutVars>
      </dgm:prSet>
      <dgm:spPr/>
    </dgm:pt>
    <dgm:pt modelId="{EC6E1E1A-573F-4D5A-825F-E7A591E71F8C}" type="pres">
      <dgm:prSet presAssocID="{B78E5C05-43DC-4916-A2BE-97F02D42327E}" presName="rootComposite" presStyleCnt="0"/>
      <dgm:spPr/>
    </dgm:pt>
    <dgm:pt modelId="{907586B6-73B5-4F18-922C-287C079130F3}" type="pres">
      <dgm:prSet presAssocID="{B78E5C05-43DC-4916-A2BE-97F02D42327E}" presName="rootText" presStyleLbl="node2" presStyleIdx="0" presStyleCnt="3" custScaleX="550823" custScaleY="155099">
        <dgm:presLayoutVars>
          <dgm:chPref val="3"/>
        </dgm:presLayoutVars>
      </dgm:prSet>
      <dgm:spPr/>
    </dgm:pt>
    <dgm:pt modelId="{7D687D0C-90F2-4E55-BD45-26FDB1EB6EE3}" type="pres">
      <dgm:prSet presAssocID="{B78E5C05-43DC-4916-A2BE-97F02D42327E}" presName="rootConnector" presStyleLbl="node2" presStyleIdx="0" presStyleCnt="3"/>
      <dgm:spPr/>
    </dgm:pt>
    <dgm:pt modelId="{F8628166-ADB2-4BA2-8729-C2435FE1DF53}" type="pres">
      <dgm:prSet presAssocID="{B78E5C05-43DC-4916-A2BE-97F02D42327E}" presName="hierChild4" presStyleCnt="0"/>
      <dgm:spPr/>
    </dgm:pt>
    <dgm:pt modelId="{C494628F-2766-493B-B038-02364885AAEF}" type="pres">
      <dgm:prSet presAssocID="{47FC87F2-9D76-4D8A-AC47-D07218D1BE16}" presName="Name37" presStyleLbl="parChTrans1D3" presStyleIdx="0" presStyleCnt="6"/>
      <dgm:spPr/>
    </dgm:pt>
    <dgm:pt modelId="{6279DF62-DA4C-4A60-A564-9F6DA85AC7E8}" type="pres">
      <dgm:prSet presAssocID="{71A46DD4-F029-47D2-8A88-01C7ADC3F704}" presName="hierRoot2" presStyleCnt="0">
        <dgm:presLayoutVars>
          <dgm:hierBranch val="init"/>
        </dgm:presLayoutVars>
      </dgm:prSet>
      <dgm:spPr/>
    </dgm:pt>
    <dgm:pt modelId="{43BDDDEB-F304-48D4-A693-2067502951C9}" type="pres">
      <dgm:prSet presAssocID="{71A46DD4-F029-47D2-8A88-01C7ADC3F704}" presName="rootComposite" presStyleCnt="0"/>
      <dgm:spPr/>
    </dgm:pt>
    <dgm:pt modelId="{877AB4F2-B311-4778-993D-20C2AFEEC476}" type="pres">
      <dgm:prSet presAssocID="{71A46DD4-F029-47D2-8A88-01C7ADC3F704}" presName="rootText" presStyleLbl="node3" presStyleIdx="0" presStyleCnt="6" custScaleX="438221" custScaleY="87644">
        <dgm:presLayoutVars>
          <dgm:chPref val="3"/>
        </dgm:presLayoutVars>
      </dgm:prSet>
      <dgm:spPr/>
    </dgm:pt>
    <dgm:pt modelId="{C2107C4E-0522-48CA-94F7-3BBBD76B6F1F}" type="pres">
      <dgm:prSet presAssocID="{71A46DD4-F029-47D2-8A88-01C7ADC3F704}" presName="rootConnector" presStyleLbl="node3" presStyleIdx="0" presStyleCnt="6"/>
      <dgm:spPr/>
    </dgm:pt>
    <dgm:pt modelId="{4F09529C-0A26-4DDF-98DC-6D2A36894C30}" type="pres">
      <dgm:prSet presAssocID="{71A46DD4-F029-47D2-8A88-01C7ADC3F704}" presName="hierChild4" presStyleCnt="0"/>
      <dgm:spPr/>
    </dgm:pt>
    <dgm:pt modelId="{A383B613-898E-4C0F-9320-1FE7ECEBB82F}" type="pres">
      <dgm:prSet presAssocID="{71A46DD4-F029-47D2-8A88-01C7ADC3F704}" presName="hierChild5" presStyleCnt="0"/>
      <dgm:spPr/>
    </dgm:pt>
    <dgm:pt modelId="{36D28FEF-3E41-4755-9DE0-0AA1B2C994DF}" type="pres">
      <dgm:prSet presAssocID="{D2DCAEF5-F13C-4F17-A7E8-9F850F570D0F}" presName="Name37" presStyleLbl="parChTrans1D3" presStyleIdx="1" presStyleCnt="6"/>
      <dgm:spPr/>
    </dgm:pt>
    <dgm:pt modelId="{509041BB-CA32-4646-8C2D-87709452FB9F}" type="pres">
      <dgm:prSet presAssocID="{F88A2E5B-607B-4CEC-9F09-BA932EB5A37A}" presName="hierRoot2" presStyleCnt="0">
        <dgm:presLayoutVars>
          <dgm:hierBranch val="init"/>
        </dgm:presLayoutVars>
      </dgm:prSet>
      <dgm:spPr/>
    </dgm:pt>
    <dgm:pt modelId="{6D335898-64BE-47CC-9C1D-A5E266BB51C7}" type="pres">
      <dgm:prSet presAssocID="{F88A2E5B-607B-4CEC-9F09-BA932EB5A37A}" presName="rootComposite" presStyleCnt="0"/>
      <dgm:spPr/>
    </dgm:pt>
    <dgm:pt modelId="{A0FCC17A-223A-48B7-B5F8-0B8391B4FA81}" type="pres">
      <dgm:prSet presAssocID="{F88A2E5B-607B-4CEC-9F09-BA932EB5A37A}" presName="rootText" presStyleLbl="node3" presStyleIdx="1" presStyleCnt="6" custScaleX="438221" custScaleY="87644">
        <dgm:presLayoutVars>
          <dgm:chPref val="3"/>
        </dgm:presLayoutVars>
      </dgm:prSet>
      <dgm:spPr/>
    </dgm:pt>
    <dgm:pt modelId="{782EEA6D-7F4C-459B-8FE5-32ACE72AEF68}" type="pres">
      <dgm:prSet presAssocID="{F88A2E5B-607B-4CEC-9F09-BA932EB5A37A}" presName="rootConnector" presStyleLbl="node3" presStyleIdx="1" presStyleCnt="6"/>
      <dgm:spPr/>
    </dgm:pt>
    <dgm:pt modelId="{FF1B33FD-C810-4BE5-A4B7-EC5412287A5E}" type="pres">
      <dgm:prSet presAssocID="{F88A2E5B-607B-4CEC-9F09-BA932EB5A37A}" presName="hierChild4" presStyleCnt="0"/>
      <dgm:spPr/>
    </dgm:pt>
    <dgm:pt modelId="{7BAF9D69-03EB-4475-AE65-7273325E5C0B}" type="pres">
      <dgm:prSet presAssocID="{F88A2E5B-607B-4CEC-9F09-BA932EB5A37A}" presName="hierChild5" presStyleCnt="0"/>
      <dgm:spPr/>
    </dgm:pt>
    <dgm:pt modelId="{DE220612-C219-4CE0-9F0D-89E130E95871}" type="pres">
      <dgm:prSet presAssocID="{C96ADFF4-DEE8-4496-9842-6F2145D4474B}" presName="Name37" presStyleLbl="parChTrans1D3" presStyleIdx="2" presStyleCnt="6"/>
      <dgm:spPr/>
    </dgm:pt>
    <dgm:pt modelId="{30C65C59-7E95-4306-ACD9-FE46F7D66D45}" type="pres">
      <dgm:prSet presAssocID="{58A132E1-89C4-4875-946F-5A8B4289C3D5}" presName="hierRoot2" presStyleCnt="0">
        <dgm:presLayoutVars>
          <dgm:hierBranch val="init"/>
        </dgm:presLayoutVars>
      </dgm:prSet>
      <dgm:spPr/>
    </dgm:pt>
    <dgm:pt modelId="{87F7BE15-57F9-4441-A3E0-95C592FD52AF}" type="pres">
      <dgm:prSet presAssocID="{58A132E1-89C4-4875-946F-5A8B4289C3D5}" presName="rootComposite" presStyleCnt="0"/>
      <dgm:spPr/>
    </dgm:pt>
    <dgm:pt modelId="{DD15E543-4A52-47D3-ACB4-E4141E92031F}" type="pres">
      <dgm:prSet presAssocID="{58A132E1-89C4-4875-946F-5A8B4289C3D5}" presName="rootText" presStyleLbl="node3" presStyleIdx="2" presStyleCnt="6" custScaleX="438221" custScaleY="87644">
        <dgm:presLayoutVars>
          <dgm:chPref val="3"/>
        </dgm:presLayoutVars>
      </dgm:prSet>
      <dgm:spPr/>
    </dgm:pt>
    <dgm:pt modelId="{47B71D46-194A-415B-9047-4CF7BC486A0A}" type="pres">
      <dgm:prSet presAssocID="{58A132E1-89C4-4875-946F-5A8B4289C3D5}" presName="rootConnector" presStyleLbl="node3" presStyleIdx="2" presStyleCnt="6"/>
      <dgm:spPr/>
    </dgm:pt>
    <dgm:pt modelId="{B246F33B-C6BA-4015-8B62-C774ADFCF85F}" type="pres">
      <dgm:prSet presAssocID="{58A132E1-89C4-4875-946F-5A8B4289C3D5}" presName="hierChild4" presStyleCnt="0"/>
      <dgm:spPr/>
    </dgm:pt>
    <dgm:pt modelId="{77067189-B305-4D0A-9D46-66DD181F79C2}" type="pres">
      <dgm:prSet presAssocID="{58A132E1-89C4-4875-946F-5A8B4289C3D5}" presName="hierChild5" presStyleCnt="0"/>
      <dgm:spPr/>
    </dgm:pt>
    <dgm:pt modelId="{6B7A64B0-3C00-4DC3-99A8-A2348746C934}" type="pres">
      <dgm:prSet presAssocID="{C8707313-65AE-4C37-81BC-28457B53BFDA}" presName="Name37" presStyleLbl="parChTrans1D3" presStyleIdx="3" presStyleCnt="6"/>
      <dgm:spPr/>
    </dgm:pt>
    <dgm:pt modelId="{EA225640-C088-4522-8702-610A902B3895}" type="pres">
      <dgm:prSet presAssocID="{0B5FB443-47DF-4EE8-9591-5319CCA20D7A}" presName="hierRoot2" presStyleCnt="0">
        <dgm:presLayoutVars>
          <dgm:hierBranch val="init"/>
        </dgm:presLayoutVars>
      </dgm:prSet>
      <dgm:spPr/>
    </dgm:pt>
    <dgm:pt modelId="{0000C905-AB1F-4DD7-81FD-BE72591698D2}" type="pres">
      <dgm:prSet presAssocID="{0B5FB443-47DF-4EE8-9591-5319CCA20D7A}" presName="rootComposite" presStyleCnt="0"/>
      <dgm:spPr/>
    </dgm:pt>
    <dgm:pt modelId="{AF043B76-E738-4CDD-9209-5856B037BC13}" type="pres">
      <dgm:prSet presAssocID="{0B5FB443-47DF-4EE8-9591-5319CCA20D7A}" presName="rootText" presStyleLbl="node3" presStyleIdx="3" presStyleCnt="6" custScaleX="438221" custScaleY="87644">
        <dgm:presLayoutVars>
          <dgm:chPref val="3"/>
        </dgm:presLayoutVars>
      </dgm:prSet>
      <dgm:spPr/>
    </dgm:pt>
    <dgm:pt modelId="{99DDCF98-51EA-41A9-9A08-61885F193446}" type="pres">
      <dgm:prSet presAssocID="{0B5FB443-47DF-4EE8-9591-5319CCA20D7A}" presName="rootConnector" presStyleLbl="node3" presStyleIdx="3" presStyleCnt="6"/>
      <dgm:spPr/>
    </dgm:pt>
    <dgm:pt modelId="{D44DA14E-2614-48B7-9AC2-EE8FAACB41CA}" type="pres">
      <dgm:prSet presAssocID="{0B5FB443-47DF-4EE8-9591-5319CCA20D7A}" presName="hierChild4" presStyleCnt="0"/>
      <dgm:spPr/>
    </dgm:pt>
    <dgm:pt modelId="{53A082B6-906C-4E5E-B42B-0E77D659192E}" type="pres">
      <dgm:prSet presAssocID="{0B5FB443-47DF-4EE8-9591-5319CCA20D7A}" presName="hierChild5" presStyleCnt="0"/>
      <dgm:spPr/>
    </dgm:pt>
    <dgm:pt modelId="{F4931259-783E-4D96-9B67-5449EC64D314}" type="pres">
      <dgm:prSet presAssocID="{686D03DF-92EE-4224-A6BC-52A3F9198CD7}" presName="Name37" presStyleLbl="parChTrans1D3" presStyleIdx="4" presStyleCnt="6"/>
      <dgm:spPr/>
    </dgm:pt>
    <dgm:pt modelId="{B03AA7A1-987E-42BE-82EA-7141BAA46B89}" type="pres">
      <dgm:prSet presAssocID="{48288E62-B599-43FC-BCA2-33462B9E3106}" presName="hierRoot2" presStyleCnt="0">
        <dgm:presLayoutVars>
          <dgm:hierBranch val="init"/>
        </dgm:presLayoutVars>
      </dgm:prSet>
      <dgm:spPr/>
    </dgm:pt>
    <dgm:pt modelId="{B5C2B947-983B-4F92-875F-0A3ACC0DA4C4}" type="pres">
      <dgm:prSet presAssocID="{48288E62-B599-43FC-BCA2-33462B9E3106}" presName="rootComposite" presStyleCnt="0"/>
      <dgm:spPr/>
    </dgm:pt>
    <dgm:pt modelId="{AF80CDAB-F907-4BFC-A79E-A4359AA222E7}" type="pres">
      <dgm:prSet presAssocID="{48288E62-B599-43FC-BCA2-33462B9E3106}" presName="rootText" presStyleLbl="node3" presStyleIdx="4" presStyleCnt="6" custScaleX="438221" custScaleY="88086">
        <dgm:presLayoutVars>
          <dgm:chPref val="3"/>
        </dgm:presLayoutVars>
      </dgm:prSet>
      <dgm:spPr/>
    </dgm:pt>
    <dgm:pt modelId="{922B3F94-EA3E-40F0-8174-C06FF9C0B79E}" type="pres">
      <dgm:prSet presAssocID="{48288E62-B599-43FC-BCA2-33462B9E3106}" presName="rootConnector" presStyleLbl="node3" presStyleIdx="4" presStyleCnt="6"/>
      <dgm:spPr/>
    </dgm:pt>
    <dgm:pt modelId="{0EED54B7-EB31-4E4A-8CFC-9EABDAB3A933}" type="pres">
      <dgm:prSet presAssocID="{48288E62-B599-43FC-BCA2-33462B9E3106}" presName="hierChild4" presStyleCnt="0"/>
      <dgm:spPr/>
    </dgm:pt>
    <dgm:pt modelId="{7146C20C-7585-4650-9C3A-1F0323003CA9}" type="pres">
      <dgm:prSet presAssocID="{48288E62-B599-43FC-BCA2-33462B9E3106}" presName="hierChild5" presStyleCnt="0"/>
      <dgm:spPr/>
    </dgm:pt>
    <dgm:pt modelId="{599FB218-303E-4485-AF96-564782A30E07}" type="pres">
      <dgm:prSet presAssocID="{609D93EA-4550-419E-895E-DE12FB5D69B5}" presName="Name37" presStyleLbl="parChTrans1D3" presStyleIdx="5" presStyleCnt="6"/>
      <dgm:spPr/>
    </dgm:pt>
    <dgm:pt modelId="{19A41818-5B9F-474C-81EA-9B1600F3DCB8}" type="pres">
      <dgm:prSet presAssocID="{2B9A6759-715E-4C7E-8201-71C93F0A8304}" presName="hierRoot2" presStyleCnt="0">
        <dgm:presLayoutVars>
          <dgm:hierBranch val="init"/>
        </dgm:presLayoutVars>
      </dgm:prSet>
      <dgm:spPr/>
    </dgm:pt>
    <dgm:pt modelId="{393851C6-0556-4222-A55D-472B80B8A0AD}" type="pres">
      <dgm:prSet presAssocID="{2B9A6759-715E-4C7E-8201-71C93F0A8304}" presName="rootComposite" presStyleCnt="0"/>
      <dgm:spPr/>
    </dgm:pt>
    <dgm:pt modelId="{45647092-2F39-4CF0-86E9-32E15B7AE5B4}" type="pres">
      <dgm:prSet presAssocID="{2B9A6759-715E-4C7E-8201-71C93F0A8304}" presName="rootText" presStyleLbl="node3" presStyleIdx="5" presStyleCnt="6" custScaleX="438221" custScaleY="89806">
        <dgm:presLayoutVars>
          <dgm:chPref val="3"/>
        </dgm:presLayoutVars>
      </dgm:prSet>
      <dgm:spPr/>
    </dgm:pt>
    <dgm:pt modelId="{CDE4C60A-0619-401C-89F2-EC6827F13B94}" type="pres">
      <dgm:prSet presAssocID="{2B9A6759-715E-4C7E-8201-71C93F0A8304}" presName="rootConnector" presStyleLbl="node3" presStyleIdx="5" presStyleCnt="6"/>
      <dgm:spPr/>
    </dgm:pt>
    <dgm:pt modelId="{E4D641E6-CA66-41D8-8D60-F41CD4A6D688}" type="pres">
      <dgm:prSet presAssocID="{2B9A6759-715E-4C7E-8201-71C93F0A8304}" presName="hierChild4" presStyleCnt="0"/>
      <dgm:spPr/>
    </dgm:pt>
    <dgm:pt modelId="{69BB8AD0-0E9B-4CBF-8822-3FC0654FCC05}" type="pres">
      <dgm:prSet presAssocID="{2B9A6759-715E-4C7E-8201-71C93F0A8304}" presName="hierChild5" presStyleCnt="0"/>
      <dgm:spPr/>
    </dgm:pt>
    <dgm:pt modelId="{7B99716E-4AD0-4445-A7C7-9B29935C0384}" type="pres">
      <dgm:prSet presAssocID="{B78E5C05-43DC-4916-A2BE-97F02D42327E}" presName="hierChild5" presStyleCnt="0"/>
      <dgm:spPr/>
    </dgm:pt>
    <dgm:pt modelId="{C87C18C4-B40F-4CEC-9B23-E1F0E70CFD3A}" type="pres">
      <dgm:prSet presAssocID="{FF64220D-D9FD-4116-AF53-C8808889491E}" presName="Name37" presStyleLbl="parChTrans1D2" presStyleIdx="1" presStyleCnt="3"/>
      <dgm:spPr/>
    </dgm:pt>
    <dgm:pt modelId="{BEF513F2-A4C5-4828-B345-CB36C1FA9798}" type="pres">
      <dgm:prSet presAssocID="{E2107929-7604-4740-98F5-CAF558776DC9}" presName="hierRoot2" presStyleCnt="0">
        <dgm:presLayoutVars>
          <dgm:hierBranch val="init"/>
        </dgm:presLayoutVars>
      </dgm:prSet>
      <dgm:spPr/>
    </dgm:pt>
    <dgm:pt modelId="{E6A3DCE6-AFBE-4929-A789-532823771F8D}" type="pres">
      <dgm:prSet presAssocID="{E2107929-7604-4740-98F5-CAF558776DC9}" presName="rootComposite" presStyleCnt="0"/>
      <dgm:spPr/>
    </dgm:pt>
    <dgm:pt modelId="{1D3A050D-7057-4957-96B3-BA4E90B8C7B3}" type="pres">
      <dgm:prSet presAssocID="{E2107929-7604-4740-98F5-CAF558776DC9}" presName="rootText" presStyleLbl="node2" presStyleIdx="1" presStyleCnt="3" custScaleX="387697" custScaleY="155569">
        <dgm:presLayoutVars>
          <dgm:chPref val="3"/>
        </dgm:presLayoutVars>
      </dgm:prSet>
      <dgm:spPr/>
    </dgm:pt>
    <dgm:pt modelId="{48EBD573-3272-48BF-81E9-D819716387D2}" type="pres">
      <dgm:prSet presAssocID="{E2107929-7604-4740-98F5-CAF558776DC9}" presName="rootConnector" presStyleLbl="node2" presStyleIdx="1" presStyleCnt="3"/>
      <dgm:spPr/>
    </dgm:pt>
    <dgm:pt modelId="{C56DE0FC-9308-4E50-B936-57E94BD94D51}" type="pres">
      <dgm:prSet presAssocID="{E2107929-7604-4740-98F5-CAF558776DC9}" presName="hierChild4" presStyleCnt="0"/>
      <dgm:spPr/>
    </dgm:pt>
    <dgm:pt modelId="{9742D4B7-DFB1-4FDC-A14F-DAD95F0D78C5}" type="pres">
      <dgm:prSet presAssocID="{E2107929-7604-4740-98F5-CAF558776DC9}" presName="hierChild5" presStyleCnt="0"/>
      <dgm:spPr/>
    </dgm:pt>
    <dgm:pt modelId="{86DDA727-5F5D-437D-BA51-228B7838A68E}" type="pres">
      <dgm:prSet presAssocID="{9F8C7EF9-680F-4285-807E-8589B600EDF5}" presName="Name37" presStyleLbl="parChTrans1D2" presStyleIdx="2" presStyleCnt="3"/>
      <dgm:spPr/>
    </dgm:pt>
    <dgm:pt modelId="{6ABFD9C2-BB8E-4375-B23A-0BD2129E222C}" type="pres">
      <dgm:prSet presAssocID="{F2B530D6-984B-4BF9-8875-F4A6D85ED645}" presName="hierRoot2" presStyleCnt="0">
        <dgm:presLayoutVars>
          <dgm:hierBranch val="init"/>
        </dgm:presLayoutVars>
      </dgm:prSet>
      <dgm:spPr/>
    </dgm:pt>
    <dgm:pt modelId="{33B629CF-739B-45A6-B400-1E470B56FAB4}" type="pres">
      <dgm:prSet presAssocID="{F2B530D6-984B-4BF9-8875-F4A6D85ED645}" presName="rootComposite" presStyleCnt="0"/>
      <dgm:spPr/>
    </dgm:pt>
    <dgm:pt modelId="{621FF927-5E42-455C-A1D4-474D772B73F2}" type="pres">
      <dgm:prSet presAssocID="{F2B530D6-984B-4BF9-8875-F4A6D85ED645}" presName="rootText" presStyleLbl="node2" presStyleIdx="2" presStyleCnt="3" custScaleX="332882" custScaleY="155986">
        <dgm:presLayoutVars>
          <dgm:chPref val="3"/>
        </dgm:presLayoutVars>
      </dgm:prSet>
      <dgm:spPr/>
    </dgm:pt>
    <dgm:pt modelId="{AFEB23A6-B119-4982-9062-2AF1935FB9FA}" type="pres">
      <dgm:prSet presAssocID="{F2B530D6-984B-4BF9-8875-F4A6D85ED645}" presName="rootConnector" presStyleLbl="node2" presStyleIdx="2" presStyleCnt="3"/>
      <dgm:spPr/>
    </dgm:pt>
    <dgm:pt modelId="{E12DCD27-DB6E-45A6-A600-5F33245E3F8D}" type="pres">
      <dgm:prSet presAssocID="{F2B530D6-984B-4BF9-8875-F4A6D85ED645}" presName="hierChild4" presStyleCnt="0"/>
      <dgm:spPr/>
    </dgm:pt>
    <dgm:pt modelId="{9C9CB02C-6EDA-49F7-9E24-A9F3CF4DB876}" type="pres">
      <dgm:prSet presAssocID="{F2B530D6-984B-4BF9-8875-F4A6D85ED645}" presName="hierChild5" presStyleCnt="0"/>
      <dgm:spPr/>
    </dgm:pt>
    <dgm:pt modelId="{878552E1-201A-4D2B-8913-4B87377B72F4}" type="pres">
      <dgm:prSet presAssocID="{F8F755D2-DB5D-441B-8AD3-EBC0C6473FB8}" presName="hierChild3" presStyleCnt="0"/>
      <dgm:spPr/>
    </dgm:pt>
  </dgm:ptLst>
  <dgm:cxnLst>
    <dgm:cxn modelId="{0EE2DB02-49E8-4C26-904A-CA7E59848617}" srcId="{8B550A9C-49C2-4B0A-8557-3A77C90BD782}" destId="{F8F755D2-DB5D-441B-8AD3-EBC0C6473FB8}" srcOrd="0" destOrd="0" parTransId="{7B67274A-3C1B-4C56-875C-8D733D2418D3}" sibTransId="{2C866400-F9DE-487D-A9E0-EE1E86D9E157}"/>
    <dgm:cxn modelId="{0C2AC90A-7BC4-4EF4-BB60-9EA0FD73D50C}" type="presOf" srcId="{48288E62-B599-43FC-BCA2-33462B9E3106}" destId="{AF80CDAB-F907-4BFC-A79E-A4359AA222E7}" srcOrd="0" destOrd="0" presId="urn:microsoft.com/office/officeart/2005/8/layout/orgChart1"/>
    <dgm:cxn modelId="{618D5C0C-E481-4A29-A7E3-9025CB57F342}" type="presOf" srcId="{58A132E1-89C4-4875-946F-5A8B4289C3D5}" destId="{47B71D46-194A-415B-9047-4CF7BC486A0A}" srcOrd="1" destOrd="0" presId="urn:microsoft.com/office/officeart/2005/8/layout/orgChart1"/>
    <dgm:cxn modelId="{B8AEA20C-A4F1-4317-948A-E0B15884614C}" srcId="{B78E5C05-43DC-4916-A2BE-97F02D42327E}" destId="{58A132E1-89C4-4875-946F-5A8B4289C3D5}" srcOrd="2" destOrd="0" parTransId="{C96ADFF4-DEE8-4496-9842-6F2145D4474B}" sibTransId="{E8263CA2-B373-46BF-90AA-9656137717E6}"/>
    <dgm:cxn modelId="{9624540E-2FB3-4928-925A-C60C4393A413}" type="presOf" srcId="{FF64220D-D9FD-4116-AF53-C8808889491E}" destId="{C87C18C4-B40F-4CEC-9B23-E1F0E70CFD3A}" srcOrd="0" destOrd="0" presId="urn:microsoft.com/office/officeart/2005/8/layout/orgChart1"/>
    <dgm:cxn modelId="{81593814-C9CA-4B84-8793-C8D60A75343E}" type="presOf" srcId="{9F8C7EF9-680F-4285-807E-8589B600EDF5}" destId="{86DDA727-5F5D-437D-BA51-228B7838A68E}" srcOrd="0" destOrd="0" presId="urn:microsoft.com/office/officeart/2005/8/layout/orgChart1"/>
    <dgm:cxn modelId="{559FC415-5E69-4669-84DB-A346AA924075}" srcId="{B78E5C05-43DC-4916-A2BE-97F02D42327E}" destId="{2B9A6759-715E-4C7E-8201-71C93F0A8304}" srcOrd="5" destOrd="0" parTransId="{609D93EA-4550-419E-895E-DE12FB5D69B5}" sibTransId="{6557CC7F-CE8E-47EC-B069-A3E493FB21BD}"/>
    <dgm:cxn modelId="{69930618-6D00-462F-BEC0-31B29FF50D90}" type="presOf" srcId="{71A46DD4-F029-47D2-8A88-01C7ADC3F704}" destId="{C2107C4E-0522-48CA-94F7-3BBBD76B6F1F}" srcOrd="1" destOrd="0" presId="urn:microsoft.com/office/officeart/2005/8/layout/orgChart1"/>
    <dgm:cxn modelId="{F4ABB72E-1749-453F-BDAB-9A487155D359}" type="presOf" srcId="{E2107929-7604-4740-98F5-CAF558776DC9}" destId="{1D3A050D-7057-4957-96B3-BA4E90B8C7B3}" srcOrd="0" destOrd="0" presId="urn:microsoft.com/office/officeart/2005/8/layout/orgChart1"/>
    <dgm:cxn modelId="{B940BA5D-4F72-462B-B2CE-444631F31207}" type="presOf" srcId="{686D03DF-92EE-4224-A6BC-52A3F9198CD7}" destId="{F4931259-783E-4D96-9B67-5449EC64D314}" srcOrd="0" destOrd="0" presId="urn:microsoft.com/office/officeart/2005/8/layout/orgChart1"/>
    <dgm:cxn modelId="{84F5A941-A6E4-4E9B-8681-78EDF146B437}" srcId="{B78E5C05-43DC-4916-A2BE-97F02D42327E}" destId="{71A46DD4-F029-47D2-8A88-01C7ADC3F704}" srcOrd="0" destOrd="0" parTransId="{47FC87F2-9D76-4D8A-AC47-D07218D1BE16}" sibTransId="{287F3CC9-C20D-4B31-9095-AF1EA45FBC31}"/>
    <dgm:cxn modelId="{625BE845-8821-451D-8B3A-5CF529FEBD8E}" type="presOf" srcId="{2B9A6759-715E-4C7E-8201-71C93F0A8304}" destId="{CDE4C60A-0619-401C-89F2-EC6827F13B94}" srcOrd="1" destOrd="0" presId="urn:microsoft.com/office/officeart/2005/8/layout/orgChart1"/>
    <dgm:cxn modelId="{3683016F-0943-4729-9826-4489D196A993}" srcId="{B78E5C05-43DC-4916-A2BE-97F02D42327E}" destId="{F88A2E5B-607B-4CEC-9F09-BA932EB5A37A}" srcOrd="1" destOrd="0" parTransId="{D2DCAEF5-F13C-4F17-A7E8-9F850F570D0F}" sibTransId="{CFF968B9-6200-4DBF-AD41-B0AC73F17617}"/>
    <dgm:cxn modelId="{FA5B1173-2442-423B-88D7-9D1DD4E8AD74}" type="presOf" srcId="{B78E5C05-43DC-4916-A2BE-97F02D42327E}" destId="{907586B6-73B5-4F18-922C-287C079130F3}" srcOrd="0" destOrd="0" presId="urn:microsoft.com/office/officeart/2005/8/layout/orgChart1"/>
    <dgm:cxn modelId="{DB5D4154-FE43-4209-9493-9F463B11431E}" type="presOf" srcId="{C96ADFF4-DEE8-4496-9842-6F2145D4474B}" destId="{DE220612-C219-4CE0-9F0D-89E130E95871}" srcOrd="0" destOrd="0" presId="urn:microsoft.com/office/officeart/2005/8/layout/orgChart1"/>
    <dgm:cxn modelId="{CA67C374-3D1A-4979-8536-1E3F9776C660}" type="presOf" srcId="{0B5FB443-47DF-4EE8-9591-5319CCA20D7A}" destId="{99DDCF98-51EA-41A9-9A08-61885F193446}" srcOrd="1" destOrd="0" presId="urn:microsoft.com/office/officeart/2005/8/layout/orgChart1"/>
    <dgm:cxn modelId="{CE9C9E55-FBB1-40A9-BF5F-CA70D3F2C738}" type="presOf" srcId="{D2DCAEF5-F13C-4F17-A7E8-9F850F570D0F}" destId="{36D28FEF-3E41-4755-9DE0-0AA1B2C994DF}" srcOrd="0" destOrd="0" presId="urn:microsoft.com/office/officeart/2005/8/layout/orgChart1"/>
    <dgm:cxn modelId="{9005A37C-BB77-44BE-836C-8A45F947DF63}" srcId="{B78E5C05-43DC-4916-A2BE-97F02D42327E}" destId="{0B5FB443-47DF-4EE8-9591-5319CCA20D7A}" srcOrd="3" destOrd="0" parTransId="{C8707313-65AE-4C37-81BC-28457B53BFDA}" sibTransId="{69C50E33-3BC7-4D5C-98E8-BDC5C7EEFE06}"/>
    <dgm:cxn modelId="{82F09287-457F-4FE5-A7D5-DF07E3DCD1DD}" srcId="{F8F755D2-DB5D-441B-8AD3-EBC0C6473FB8}" destId="{E2107929-7604-4740-98F5-CAF558776DC9}" srcOrd="1" destOrd="0" parTransId="{FF64220D-D9FD-4116-AF53-C8808889491E}" sibTransId="{6C539226-49FC-4FAC-9714-F7015B6A6410}"/>
    <dgm:cxn modelId="{C4BCF787-1D06-46FB-9EF4-90A309F9AF8B}" type="presOf" srcId="{F8F755D2-DB5D-441B-8AD3-EBC0C6473FB8}" destId="{1C79BA3D-03AE-45E4-8626-213E397ED7B5}" srcOrd="1" destOrd="0" presId="urn:microsoft.com/office/officeart/2005/8/layout/orgChart1"/>
    <dgm:cxn modelId="{AAB5CF8F-4D93-49AB-A739-F49318A40737}" type="presOf" srcId="{47FC87F2-9D76-4D8A-AC47-D07218D1BE16}" destId="{C494628F-2766-493B-B038-02364885AAEF}" srcOrd="0" destOrd="0" presId="urn:microsoft.com/office/officeart/2005/8/layout/orgChart1"/>
    <dgm:cxn modelId="{092A7D94-B5EE-4AE4-BFA2-BCAC429D7E01}" type="presOf" srcId="{E2107929-7604-4740-98F5-CAF558776DC9}" destId="{48EBD573-3272-48BF-81E9-D819716387D2}" srcOrd="1" destOrd="0" presId="urn:microsoft.com/office/officeart/2005/8/layout/orgChart1"/>
    <dgm:cxn modelId="{D1604B9B-F5D4-4071-90C5-F1BAE190E2A2}" type="presOf" srcId="{2B9A6759-715E-4C7E-8201-71C93F0A8304}" destId="{45647092-2F39-4CF0-86E9-32E15B7AE5B4}" srcOrd="0" destOrd="0" presId="urn:microsoft.com/office/officeart/2005/8/layout/orgChart1"/>
    <dgm:cxn modelId="{C3FA54A3-B875-4B9D-A378-9F42BE3B9C0F}" type="presOf" srcId="{58A132E1-89C4-4875-946F-5A8B4289C3D5}" destId="{DD15E543-4A52-47D3-ACB4-E4141E92031F}" srcOrd="0" destOrd="0" presId="urn:microsoft.com/office/officeart/2005/8/layout/orgChart1"/>
    <dgm:cxn modelId="{B119A2A8-9F83-44C0-B470-FD262DDD4708}" type="presOf" srcId="{F2B530D6-984B-4BF9-8875-F4A6D85ED645}" destId="{621FF927-5E42-455C-A1D4-474D772B73F2}" srcOrd="0" destOrd="0" presId="urn:microsoft.com/office/officeart/2005/8/layout/orgChart1"/>
    <dgm:cxn modelId="{315EAEAF-C5A2-40B3-96C8-446E38388DAB}" type="presOf" srcId="{F2B530D6-984B-4BF9-8875-F4A6D85ED645}" destId="{AFEB23A6-B119-4982-9062-2AF1935FB9FA}" srcOrd="1" destOrd="0" presId="urn:microsoft.com/office/officeart/2005/8/layout/orgChart1"/>
    <dgm:cxn modelId="{8C1746B1-26F8-4DBC-B591-94525AFC4D9A}" srcId="{B78E5C05-43DC-4916-A2BE-97F02D42327E}" destId="{48288E62-B599-43FC-BCA2-33462B9E3106}" srcOrd="4" destOrd="0" parTransId="{686D03DF-92EE-4224-A6BC-52A3F9198CD7}" sibTransId="{67B7F772-A326-45F2-8403-D017A3096D4D}"/>
    <dgm:cxn modelId="{4D9979BB-4B7C-4DE7-A4C4-A133F5688FAC}" type="presOf" srcId="{F88A2E5B-607B-4CEC-9F09-BA932EB5A37A}" destId="{782EEA6D-7F4C-459B-8FE5-32ACE72AEF68}" srcOrd="1" destOrd="0" presId="urn:microsoft.com/office/officeart/2005/8/layout/orgChart1"/>
    <dgm:cxn modelId="{CE0B20C8-0A8E-423F-BDDD-65824E12F7F2}" type="presOf" srcId="{71A46DD4-F029-47D2-8A88-01C7ADC3F704}" destId="{877AB4F2-B311-4778-993D-20C2AFEEC476}" srcOrd="0" destOrd="0" presId="urn:microsoft.com/office/officeart/2005/8/layout/orgChart1"/>
    <dgm:cxn modelId="{7FD17DCA-9E78-4581-98B1-8763DD48C5EC}" type="presOf" srcId="{0E673B8F-E12B-4462-B12C-577E16F4413B}" destId="{4AD1C50D-2ECE-4364-B7F2-2546474DDA76}" srcOrd="0" destOrd="0" presId="urn:microsoft.com/office/officeart/2005/8/layout/orgChart1"/>
    <dgm:cxn modelId="{D44D8DD8-0F2E-4153-B55A-3E0D0434DE3B}" type="presOf" srcId="{F8F755D2-DB5D-441B-8AD3-EBC0C6473FB8}" destId="{FD31550F-ED0D-4EB7-967F-073F4FCC4E28}" srcOrd="0" destOrd="0" presId="urn:microsoft.com/office/officeart/2005/8/layout/orgChart1"/>
    <dgm:cxn modelId="{EBDFFBDC-C758-4AA5-9AC3-C3D0D98C5A7F}" type="presOf" srcId="{609D93EA-4550-419E-895E-DE12FB5D69B5}" destId="{599FB218-303E-4485-AF96-564782A30E07}" srcOrd="0" destOrd="0" presId="urn:microsoft.com/office/officeart/2005/8/layout/orgChart1"/>
    <dgm:cxn modelId="{717087DD-B9AF-48E7-B6BA-5C8157B75113}" srcId="{F8F755D2-DB5D-441B-8AD3-EBC0C6473FB8}" destId="{B78E5C05-43DC-4916-A2BE-97F02D42327E}" srcOrd="0" destOrd="0" parTransId="{0E673B8F-E12B-4462-B12C-577E16F4413B}" sibTransId="{477476EA-EEEF-4FFB-A6AE-7AAB429B51A6}"/>
    <dgm:cxn modelId="{13B09BE0-1D14-4A32-9938-B110597A85AC}" type="presOf" srcId="{0B5FB443-47DF-4EE8-9591-5319CCA20D7A}" destId="{AF043B76-E738-4CDD-9209-5856B037BC13}" srcOrd="0" destOrd="0" presId="urn:microsoft.com/office/officeart/2005/8/layout/orgChart1"/>
    <dgm:cxn modelId="{0D2CE2E7-FFF7-4DC7-87B7-ACB2EB134A76}" type="presOf" srcId="{C8707313-65AE-4C37-81BC-28457B53BFDA}" destId="{6B7A64B0-3C00-4DC3-99A8-A2348746C934}" srcOrd="0" destOrd="0" presId="urn:microsoft.com/office/officeart/2005/8/layout/orgChart1"/>
    <dgm:cxn modelId="{650EC1F0-6865-4037-8B89-2B926C58E02E}" srcId="{F8F755D2-DB5D-441B-8AD3-EBC0C6473FB8}" destId="{F2B530D6-984B-4BF9-8875-F4A6D85ED645}" srcOrd="2" destOrd="0" parTransId="{9F8C7EF9-680F-4285-807E-8589B600EDF5}" sibTransId="{1245F5D8-EA59-427B-A786-2105B3A6DF21}"/>
    <dgm:cxn modelId="{04A36EFB-AF9A-45A5-85E8-008F95179DC4}" type="presOf" srcId="{8B550A9C-49C2-4B0A-8557-3A77C90BD782}" destId="{31C77EAF-2F08-48AC-8947-40FA22169ED1}" srcOrd="0" destOrd="0" presId="urn:microsoft.com/office/officeart/2005/8/layout/orgChart1"/>
    <dgm:cxn modelId="{82BAC8FB-A186-4626-8174-DC2702B62D98}" type="presOf" srcId="{48288E62-B599-43FC-BCA2-33462B9E3106}" destId="{922B3F94-EA3E-40F0-8174-C06FF9C0B79E}" srcOrd="1" destOrd="0" presId="urn:microsoft.com/office/officeart/2005/8/layout/orgChart1"/>
    <dgm:cxn modelId="{7A67ADFC-CF98-40AF-A84F-D54D5F987777}" type="presOf" srcId="{F88A2E5B-607B-4CEC-9F09-BA932EB5A37A}" destId="{A0FCC17A-223A-48B7-B5F8-0B8391B4FA81}" srcOrd="0" destOrd="0" presId="urn:microsoft.com/office/officeart/2005/8/layout/orgChart1"/>
    <dgm:cxn modelId="{BBA23CFF-68AD-41B7-A426-211B0EA23A62}" type="presOf" srcId="{B78E5C05-43DC-4916-A2BE-97F02D42327E}" destId="{7D687D0C-90F2-4E55-BD45-26FDB1EB6EE3}" srcOrd="1" destOrd="0" presId="urn:microsoft.com/office/officeart/2005/8/layout/orgChart1"/>
    <dgm:cxn modelId="{AA16B98D-143B-4D41-9CA4-AF982D2BDDF9}" type="presParOf" srcId="{31C77EAF-2F08-48AC-8947-40FA22169ED1}" destId="{A53758E8-62AA-4149-93DC-555A09F82F78}" srcOrd="0" destOrd="0" presId="urn:microsoft.com/office/officeart/2005/8/layout/orgChart1"/>
    <dgm:cxn modelId="{3B2C3CD5-7F9F-4B73-95FE-5A295FF86511}" type="presParOf" srcId="{A53758E8-62AA-4149-93DC-555A09F82F78}" destId="{22346F2C-60BC-4B50-8DC6-3F2601123F84}" srcOrd="0" destOrd="0" presId="urn:microsoft.com/office/officeart/2005/8/layout/orgChart1"/>
    <dgm:cxn modelId="{63F01632-B8C3-440D-9201-3B429C919B5D}" type="presParOf" srcId="{22346F2C-60BC-4B50-8DC6-3F2601123F84}" destId="{FD31550F-ED0D-4EB7-967F-073F4FCC4E28}" srcOrd="0" destOrd="0" presId="urn:microsoft.com/office/officeart/2005/8/layout/orgChart1"/>
    <dgm:cxn modelId="{3674812E-D0BC-409F-A820-5FCB17D8483A}" type="presParOf" srcId="{22346F2C-60BC-4B50-8DC6-3F2601123F84}" destId="{1C79BA3D-03AE-45E4-8626-213E397ED7B5}" srcOrd="1" destOrd="0" presId="urn:microsoft.com/office/officeart/2005/8/layout/orgChart1"/>
    <dgm:cxn modelId="{589FB0EE-A3C8-4340-AA7D-D42E0C1F8ADB}" type="presParOf" srcId="{A53758E8-62AA-4149-93DC-555A09F82F78}" destId="{EA97BF80-99E7-437C-B73C-F18B6B637A5C}" srcOrd="1" destOrd="0" presId="urn:microsoft.com/office/officeart/2005/8/layout/orgChart1"/>
    <dgm:cxn modelId="{4F1E7738-EAF1-4F33-A025-0C73C9966FEA}" type="presParOf" srcId="{EA97BF80-99E7-437C-B73C-F18B6B637A5C}" destId="{4AD1C50D-2ECE-4364-B7F2-2546474DDA76}" srcOrd="0" destOrd="0" presId="urn:microsoft.com/office/officeart/2005/8/layout/orgChart1"/>
    <dgm:cxn modelId="{AC87ED98-CCE6-44D8-A179-C5E341CC0FD9}" type="presParOf" srcId="{EA97BF80-99E7-437C-B73C-F18B6B637A5C}" destId="{AE6F832D-B8B1-4A5D-B176-B297FFD0854B}" srcOrd="1" destOrd="0" presId="urn:microsoft.com/office/officeart/2005/8/layout/orgChart1"/>
    <dgm:cxn modelId="{001EF2ED-D06B-45FF-AE48-8D49B7E6B59E}" type="presParOf" srcId="{AE6F832D-B8B1-4A5D-B176-B297FFD0854B}" destId="{EC6E1E1A-573F-4D5A-825F-E7A591E71F8C}" srcOrd="0" destOrd="0" presId="urn:microsoft.com/office/officeart/2005/8/layout/orgChart1"/>
    <dgm:cxn modelId="{85F90CA2-46CA-426A-86E6-32FC45BF3CFC}" type="presParOf" srcId="{EC6E1E1A-573F-4D5A-825F-E7A591E71F8C}" destId="{907586B6-73B5-4F18-922C-287C079130F3}" srcOrd="0" destOrd="0" presId="urn:microsoft.com/office/officeart/2005/8/layout/orgChart1"/>
    <dgm:cxn modelId="{B515AF51-F3EE-472E-ABFC-11A7F8F61D9A}" type="presParOf" srcId="{EC6E1E1A-573F-4D5A-825F-E7A591E71F8C}" destId="{7D687D0C-90F2-4E55-BD45-26FDB1EB6EE3}" srcOrd="1" destOrd="0" presId="urn:microsoft.com/office/officeart/2005/8/layout/orgChart1"/>
    <dgm:cxn modelId="{5CBD92EB-C6BC-49A4-A708-A99FE4E9451B}" type="presParOf" srcId="{AE6F832D-B8B1-4A5D-B176-B297FFD0854B}" destId="{F8628166-ADB2-4BA2-8729-C2435FE1DF53}" srcOrd="1" destOrd="0" presId="urn:microsoft.com/office/officeart/2005/8/layout/orgChart1"/>
    <dgm:cxn modelId="{C387DADA-59BD-4E5E-8383-BE312474B891}" type="presParOf" srcId="{F8628166-ADB2-4BA2-8729-C2435FE1DF53}" destId="{C494628F-2766-493B-B038-02364885AAEF}" srcOrd="0" destOrd="0" presId="urn:microsoft.com/office/officeart/2005/8/layout/orgChart1"/>
    <dgm:cxn modelId="{D98B03A5-4252-44BE-8977-DA9DFD91F323}" type="presParOf" srcId="{F8628166-ADB2-4BA2-8729-C2435FE1DF53}" destId="{6279DF62-DA4C-4A60-A564-9F6DA85AC7E8}" srcOrd="1" destOrd="0" presId="urn:microsoft.com/office/officeart/2005/8/layout/orgChart1"/>
    <dgm:cxn modelId="{8E15DD5E-A3BD-4911-8343-EBF0FFEA5F0B}" type="presParOf" srcId="{6279DF62-DA4C-4A60-A564-9F6DA85AC7E8}" destId="{43BDDDEB-F304-48D4-A693-2067502951C9}" srcOrd="0" destOrd="0" presId="urn:microsoft.com/office/officeart/2005/8/layout/orgChart1"/>
    <dgm:cxn modelId="{FA0B03B9-2359-4885-B288-09836FB410E6}" type="presParOf" srcId="{43BDDDEB-F304-48D4-A693-2067502951C9}" destId="{877AB4F2-B311-4778-993D-20C2AFEEC476}" srcOrd="0" destOrd="0" presId="urn:microsoft.com/office/officeart/2005/8/layout/orgChart1"/>
    <dgm:cxn modelId="{5FCCF26C-4D78-4F14-8627-397E0F6A10C8}" type="presParOf" srcId="{43BDDDEB-F304-48D4-A693-2067502951C9}" destId="{C2107C4E-0522-48CA-94F7-3BBBD76B6F1F}" srcOrd="1" destOrd="0" presId="urn:microsoft.com/office/officeart/2005/8/layout/orgChart1"/>
    <dgm:cxn modelId="{1C409E37-C165-4C6C-8957-C878C432FDF2}" type="presParOf" srcId="{6279DF62-DA4C-4A60-A564-9F6DA85AC7E8}" destId="{4F09529C-0A26-4DDF-98DC-6D2A36894C30}" srcOrd="1" destOrd="0" presId="urn:microsoft.com/office/officeart/2005/8/layout/orgChart1"/>
    <dgm:cxn modelId="{4003AAFF-1DB8-4CD3-B8B2-0335092482A2}" type="presParOf" srcId="{6279DF62-DA4C-4A60-A564-9F6DA85AC7E8}" destId="{A383B613-898E-4C0F-9320-1FE7ECEBB82F}" srcOrd="2" destOrd="0" presId="urn:microsoft.com/office/officeart/2005/8/layout/orgChart1"/>
    <dgm:cxn modelId="{FA47CE4D-C822-46E5-9C7B-F9DA4978DD50}" type="presParOf" srcId="{F8628166-ADB2-4BA2-8729-C2435FE1DF53}" destId="{36D28FEF-3E41-4755-9DE0-0AA1B2C994DF}" srcOrd="2" destOrd="0" presId="urn:microsoft.com/office/officeart/2005/8/layout/orgChart1"/>
    <dgm:cxn modelId="{8F72FA21-058C-4A97-96EF-943DEE59E9CC}" type="presParOf" srcId="{F8628166-ADB2-4BA2-8729-C2435FE1DF53}" destId="{509041BB-CA32-4646-8C2D-87709452FB9F}" srcOrd="3" destOrd="0" presId="urn:microsoft.com/office/officeart/2005/8/layout/orgChart1"/>
    <dgm:cxn modelId="{72EEB44E-9E32-4720-A51B-320FC17F689F}" type="presParOf" srcId="{509041BB-CA32-4646-8C2D-87709452FB9F}" destId="{6D335898-64BE-47CC-9C1D-A5E266BB51C7}" srcOrd="0" destOrd="0" presId="urn:microsoft.com/office/officeart/2005/8/layout/orgChart1"/>
    <dgm:cxn modelId="{42709954-A7B1-4459-BFBA-4C79EE221DB8}" type="presParOf" srcId="{6D335898-64BE-47CC-9C1D-A5E266BB51C7}" destId="{A0FCC17A-223A-48B7-B5F8-0B8391B4FA81}" srcOrd="0" destOrd="0" presId="urn:microsoft.com/office/officeart/2005/8/layout/orgChart1"/>
    <dgm:cxn modelId="{29C4141E-D801-43D8-9CD1-3205F88570B6}" type="presParOf" srcId="{6D335898-64BE-47CC-9C1D-A5E266BB51C7}" destId="{782EEA6D-7F4C-459B-8FE5-32ACE72AEF68}" srcOrd="1" destOrd="0" presId="urn:microsoft.com/office/officeart/2005/8/layout/orgChart1"/>
    <dgm:cxn modelId="{BD38A3B9-4F52-4654-8900-E106F17F14AB}" type="presParOf" srcId="{509041BB-CA32-4646-8C2D-87709452FB9F}" destId="{FF1B33FD-C810-4BE5-A4B7-EC5412287A5E}" srcOrd="1" destOrd="0" presId="urn:microsoft.com/office/officeart/2005/8/layout/orgChart1"/>
    <dgm:cxn modelId="{42D55E77-AE45-4D80-A415-9179D7952E0A}" type="presParOf" srcId="{509041BB-CA32-4646-8C2D-87709452FB9F}" destId="{7BAF9D69-03EB-4475-AE65-7273325E5C0B}" srcOrd="2" destOrd="0" presId="urn:microsoft.com/office/officeart/2005/8/layout/orgChart1"/>
    <dgm:cxn modelId="{CD82F65B-EBD0-49CD-AEDD-31AEB09F93AA}" type="presParOf" srcId="{F8628166-ADB2-4BA2-8729-C2435FE1DF53}" destId="{DE220612-C219-4CE0-9F0D-89E130E95871}" srcOrd="4" destOrd="0" presId="urn:microsoft.com/office/officeart/2005/8/layout/orgChart1"/>
    <dgm:cxn modelId="{9757FF4F-95E9-4950-9C6B-DEB88D1CD433}" type="presParOf" srcId="{F8628166-ADB2-4BA2-8729-C2435FE1DF53}" destId="{30C65C59-7E95-4306-ACD9-FE46F7D66D45}" srcOrd="5" destOrd="0" presId="urn:microsoft.com/office/officeart/2005/8/layout/orgChart1"/>
    <dgm:cxn modelId="{FBFB5FE3-3172-4012-BCF1-8E303F0751B5}" type="presParOf" srcId="{30C65C59-7E95-4306-ACD9-FE46F7D66D45}" destId="{87F7BE15-57F9-4441-A3E0-95C592FD52AF}" srcOrd="0" destOrd="0" presId="urn:microsoft.com/office/officeart/2005/8/layout/orgChart1"/>
    <dgm:cxn modelId="{7EFD9541-20B1-43A4-A629-8A3CF9A81F75}" type="presParOf" srcId="{87F7BE15-57F9-4441-A3E0-95C592FD52AF}" destId="{DD15E543-4A52-47D3-ACB4-E4141E92031F}" srcOrd="0" destOrd="0" presId="urn:microsoft.com/office/officeart/2005/8/layout/orgChart1"/>
    <dgm:cxn modelId="{0E51BCB5-093D-4261-83DE-6C663855B870}" type="presParOf" srcId="{87F7BE15-57F9-4441-A3E0-95C592FD52AF}" destId="{47B71D46-194A-415B-9047-4CF7BC486A0A}" srcOrd="1" destOrd="0" presId="urn:microsoft.com/office/officeart/2005/8/layout/orgChart1"/>
    <dgm:cxn modelId="{66E26C47-FFD8-4BAB-B3C1-32895ADCDB2C}" type="presParOf" srcId="{30C65C59-7E95-4306-ACD9-FE46F7D66D45}" destId="{B246F33B-C6BA-4015-8B62-C774ADFCF85F}" srcOrd="1" destOrd="0" presId="urn:microsoft.com/office/officeart/2005/8/layout/orgChart1"/>
    <dgm:cxn modelId="{76E33ADC-C9A8-4B57-8169-CF9D1215E317}" type="presParOf" srcId="{30C65C59-7E95-4306-ACD9-FE46F7D66D45}" destId="{77067189-B305-4D0A-9D46-66DD181F79C2}" srcOrd="2" destOrd="0" presId="urn:microsoft.com/office/officeart/2005/8/layout/orgChart1"/>
    <dgm:cxn modelId="{625936B7-2A91-4EB0-A933-49CBB38D34D9}" type="presParOf" srcId="{F8628166-ADB2-4BA2-8729-C2435FE1DF53}" destId="{6B7A64B0-3C00-4DC3-99A8-A2348746C934}" srcOrd="6" destOrd="0" presId="urn:microsoft.com/office/officeart/2005/8/layout/orgChart1"/>
    <dgm:cxn modelId="{6AB63EB6-4F04-4A26-8819-149CC3A4FAA4}" type="presParOf" srcId="{F8628166-ADB2-4BA2-8729-C2435FE1DF53}" destId="{EA225640-C088-4522-8702-610A902B3895}" srcOrd="7" destOrd="0" presId="urn:microsoft.com/office/officeart/2005/8/layout/orgChart1"/>
    <dgm:cxn modelId="{0279FAEE-A32F-4EEC-95D8-A8FE08413CD9}" type="presParOf" srcId="{EA225640-C088-4522-8702-610A902B3895}" destId="{0000C905-AB1F-4DD7-81FD-BE72591698D2}" srcOrd="0" destOrd="0" presId="urn:microsoft.com/office/officeart/2005/8/layout/orgChart1"/>
    <dgm:cxn modelId="{C2AF491A-81CC-44EF-9AA0-A89D1806BC9F}" type="presParOf" srcId="{0000C905-AB1F-4DD7-81FD-BE72591698D2}" destId="{AF043B76-E738-4CDD-9209-5856B037BC13}" srcOrd="0" destOrd="0" presId="urn:microsoft.com/office/officeart/2005/8/layout/orgChart1"/>
    <dgm:cxn modelId="{F4DAC94C-76E4-4E4F-B7F4-E83CB0BA8B7C}" type="presParOf" srcId="{0000C905-AB1F-4DD7-81FD-BE72591698D2}" destId="{99DDCF98-51EA-41A9-9A08-61885F193446}" srcOrd="1" destOrd="0" presId="urn:microsoft.com/office/officeart/2005/8/layout/orgChart1"/>
    <dgm:cxn modelId="{D11A50EF-6834-499D-8CDF-BD1E409CF038}" type="presParOf" srcId="{EA225640-C088-4522-8702-610A902B3895}" destId="{D44DA14E-2614-48B7-9AC2-EE8FAACB41CA}" srcOrd="1" destOrd="0" presId="urn:microsoft.com/office/officeart/2005/8/layout/orgChart1"/>
    <dgm:cxn modelId="{063CD583-18A0-4585-9E7C-0CB4F78111CB}" type="presParOf" srcId="{EA225640-C088-4522-8702-610A902B3895}" destId="{53A082B6-906C-4E5E-B42B-0E77D659192E}" srcOrd="2" destOrd="0" presId="urn:microsoft.com/office/officeart/2005/8/layout/orgChart1"/>
    <dgm:cxn modelId="{1FCB35A4-883C-45B0-82A6-C2A89801BCEF}" type="presParOf" srcId="{F8628166-ADB2-4BA2-8729-C2435FE1DF53}" destId="{F4931259-783E-4D96-9B67-5449EC64D314}" srcOrd="8" destOrd="0" presId="urn:microsoft.com/office/officeart/2005/8/layout/orgChart1"/>
    <dgm:cxn modelId="{09A2DC9F-50D3-4B31-A412-42750C830286}" type="presParOf" srcId="{F8628166-ADB2-4BA2-8729-C2435FE1DF53}" destId="{B03AA7A1-987E-42BE-82EA-7141BAA46B89}" srcOrd="9" destOrd="0" presId="urn:microsoft.com/office/officeart/2005/8/layout/orgChart1"/>
    <dgm:cxn modelId="{207B703E-5A7B-4101-9D13-2EDCD315821E}" type="presParOf" srcId="{B03AA7A1-987E-42BE-82EA-7141BAA46B89}" destId="{B5C2B947-983B-4F92-875F-0A3ACC0DA4C4}" srcOrd="0" destOrd="0" presId="urn:microsoft.com/office/officeart/2005/8/layout/orgChart1"/>
    <dgm:cxn modelId="{682714DB-463A-4D6E-8460-1CDE0D09BB9C}" type="presParOf" srcId="{B5C2B947-983B-4F92-875F-0A3ACC0DA4C4}" destId="{AF80CDAB-F907-4BFC-A79E-A4359AA222E7}" srcOrd="0" destOrd="0" presId="urn:microsoft.com/office/officeart/2005/8/layout/orgChart1"/>
    <dgm:cxn modelId="{2BCB2D68-8B01-4638-86A8-379E52F2C3EA}" type="presParOf" srcId="{B5C2B947-983B-4F92-875F-0A3ACC0DA4C4}" destId="{922B3F94-EA3E-40F0-8174-C06FF9C0B79E}" srcOrd="1" destOrd="0" presId="urn:microsoft.com/office/officeart/2005/8/layout/orgChart1"/>
    <dgm:cxn modelId="{0CC08FEC-7F18-4783-991E-83C992754F2B}" type="presParOf" srcId="{B03AA7A1-987E-42BE-82EA-7141BAA46B89}" destId="{0EED54B7-EB31-4E4A-8CFC-9EABDAB3A933}" srcOrd="1" destOrd="0" presId="urn:microsoft.com/office/officeart/2005/8/layout/orgChart1"/>
    <dgm:cxn modelId="{A8E232FA-4C87-498D-B2AF-7ADF44A1043C}" type="presParOf" srcId="{B03AA7A1-987E-42BE-82EA-7141BAA46B89}" destId="{7146C20C-7585-4650-9C3A-1F0323003CA9}" srcOrd="2" destOrd="0" presId="urn:microsoft.com/office/officeart/2005/8/layout/orgChart1"/>
    <dgm:cxn modelId="{CC178AE5-F038-4285-83E5-5546C4D7A3BB}" type="presParOf" srcId="{F8628166-ADB2-4BA2-8729-C2435FE1DF53}" destId="{599FB218-303E-4485-AF96-564782A30E07}" srcOrd="10" destOrd="0" presId="urn:microsoft.com/office/officeart/2005/8/layout/orgChart1"/>
    <dgm:cxn modelId="{2EC1F439-9A5F-4E0D-9699-538126122A0C}" type="presParOf" srcId="{F8628166-ADB2-4BA2-8729-C2435FE1DF53}" destId="{19A41818-5B9F-474C-81EA-9B1600F3DCB8}" srcOrd="11" destOrd="0" presId="urn:microsoft.com/office/officeart/2005/8/layout/orgChart1"/>
    <dgm:cxn modelId="{6739CDE8-5A9B-4EDE-A674-BC0E0560E781}" type="presParOf" srcId="{19A41818-5B9F-474C-81EA-9B1600F3DCB8}" destId="{393851C6-0556-4222-A55D-472B80B8A0AD}" srcOrd="0" destOrd="0" presId="urn:microsoft.com/office/officeart/2005/8/layout/orgChart1"/>
    <dgm:cxn modelId="{E5606F73-3E8C-4761-B8EA-904268375D3F}" type="presParOf" srcId="{393851C6-0556-4222-A55D-472B80B8A0AD}" destId="{45647092-2F39-4CF0-86E9-32E15B7AE5B4}" srcOrd="0" destOrd="0" presId="urn:microsoft.com/office/officeart/2005/8/layout/orgChart1"/>
    <dgm:cxn modelId="{935DBC52-649F-47D6-A0EF-6CCA3F13CAE6}" type="presParOf" srcId="{393851C6-0556-4222-A55D-472B80B8A0AD}" destId="{CDE4C60A-0619-401C-89F2-EC6827F13B94}" srcOrd="1" destOrd="0" presId="urn:microsoft.com/office/officeart/2005/8/layout/orgChart1"/>
    <dgm:cxn modelId="{6D1CFF9E-2B58-4CDE-A8ED-96730F8BFBF9}" type="presParOf" srcId="{19A41818-5B9F-474C-81EA-9B1600F3DCB8}" destId="{E4D641E6-CA66-41D8-8D60-F41CD4A6D688}" srcOrd="1" destOrd="0" presId="urn:microsoft.com/office/officeart/2005/8/layout/orgChart1"/>
    <dgm:cxn modelId="{26955480-18A6-4AF8-8604-6BBEC30EF379}" type="presParOf" srcId="{19A41818-5B9F-474C-81EA-9B1600F3DCB8}" destId="{69BB8AD0-0E9B-4CBF-8822-3FC0654FCC05}" srcOrd="2" destOrd="0" presId="urn:microsoft.com/office/officeart/2005/8/layout/orgChart1"/>
    <dgm:cxn modelId="{0C5CCFE0-F6C0-40FA-930C-37A409E01332}" type="presParOf" srcId="{AE6F832D-B8B1-4A5D-B176-B297FFD0854B}" destId="{7B99716E-4AD0-4445-A7C7-9B29935C0384}" srcOrd="2" destOrd="0" presId="urn:microsoft.com/office/officeart/2005/8/layout/orgChart1"/>
    <dgm:cxn modelId="{1B019F27-38A6-413F-BA79-4EFF47FB2E22}" type="presParOf" srcId="{EA97BF80-99E7-437C-B73C-F18B6B637A5C}" destId="{C87C18C4-B40F-4CEC-9B23-E1F0E70CFD3A}" srcOrd="2" destOrd="0" presId="urn:microsoft.com/office/officeart/2005/8/layout/orgChart1"/>
    <dgm:cxn modelId="{9F2D30D9-6ECD-4EFB-B18B-7E9E0BCB25CA}" type="presParOf" srcId="{EA97BF80-99E7-437C-B73C-F18B6B637A5C}" destId="{BEF513F2-A4C5-4828-B345-CB36C1FA9798}" srcOrd="3" destOrd="0" presId="urn:microsoft.com/office/officeart/2005/8/layout/orgChart1"/>
    <dgm:cxn modelId="{D90D485B-C1DC-4723-B6DF-369F98BAA450}" type="presParOf" srcId="{BEF513F2-A4C5-4828-B345-CB36C1FA9798}" destId="{E6A3DCE6-AFBE-4929-A789-532823771F8D}" srcOrd="0" destOrd="0" presId="urn:microsoft.com/office/officeart/2005/8/layout/orgChart1"/>
    <dgm:cxn modelId="{5EFABC1D-2D5F-407B-B31B-20416B14F220}" type="presParOf" srcId="{E6A3DCE6-AFBE-4929-A789-532823771F8D}" destId="{1D3A050D-7057-4957-96B3-BA4E90B8C7B3}" srcOrd="0" destOrd="0" presId="urn:microsoft.com/office/officeart/2005/8/layout/orgChart1"/>
    <dgm:cxn modelId="{282FDB5E-001D-496E-BF9F-9DD33A892422}" type="presParOf" srcId="{E6A3DCE6-AFBE-4929-A789-532823771F8D}" destId="{48EBD573-3272-48BF-81E9-D819716387D2}" srcOrd="1" destOrd="0" presId="urn:microsoft.com/office/officeart/2005/8/layout/orgChart1"/>
    <dgm:cxn modelId="{DD6FAD10-95C5-4EF2-9A54-2EAABC56057C}" type="presParOf" srcId="{BEF513F2-A4C5-4828-B345-CB36C1FA9798}" destId="{C56DE0FC-9308-4E50-B936-57E94BD94D51}" srcOrd="1" destOrd="0" presId="urn:microsoft.com/office/officeart/2005/8/layout/orgChart1"/>
    <dgm:cxn modelId="{AD0744C9-DD8D-446B-9188-3238EDCCDF92}" type="presParOf" srcId="{BEF513F2-A4C5-4828-B345-CB36C1FA9798}" destId="{9742D4B7-DFB1-4FDC-A14F-DAD95F0D78C5}" srcOrd="2" destOrd="0" presId="urn:microsoft.com/office/officeart/2005/8/layout/orgChart1"/>
    <dgm:cxn modelId="{432C673E-2764-49D9-B792-5F64CCD21DA8}" type="presParOf" srcId="{EA97BF80-99E7-437C-B73C-F18B6B637A5C}" destId="{86DDA727-5F5D-437D-BA51-228B7838A68E}" srcOrd="4" destOrd="0" presId="urn:microsoft.com/office/officeart/2005/8/layout/orgChart1"/>
    <dgm:cxn modelId="{B100D5DA-E12A-4BBC-81A3-5239CE1608AF}" type="presParOf" srcId="{EA97BF80-99E7-437C-B73C-F18B6B637A5C}" destId="{6ABFD9C2-BB8E-4375-B23A-0BD2129E222C}" srcOrd="5" destOrd="0" presId="urn:microsoft.com/office/officeart/2005/8/layout/orgChart1"/>
    <dgm:cxn modelId="{40AFC94B-4489-442B-A34B-2CC2DC4E7A26}" type="presParOf" srcId="{6ABFD9C2-BB8E-4375-B23A-0BD2129E222C}" destId="{33B629CF-739B-45A6-B400-1E470B56FAB4}" srcOrd="0" destOrd="0" presId="urn:microsoft.com/office/officeart/2005/8/layout/orgChart1"/>
    <dgm:cxn modelId="{0619FD0F-9E13-4718-AA03-96A33A129E0C}" type="presParOf" srcId="{33B629CF-739B-45A6-B400-1E470B56FAB4}" destId="{621FF927-5E42-455C-A1D4-474D772B73F2}" srcOrd="0" destOrd="0" presId="urn:microsoft.com/office/officeart/2005/8/layout/orgChart1"/>
    <dgm:cxn modelId="{5374211B-69D0-4E38-86A1-E8A809DE94A8}" type="presParOf" srcId="{33B629CF-739B-45A6-B400-1E470B56FAB4}" destId="{AFEB23A6-B119-4982-9062-2AF1935FB9FA}" srcOrd="1" destOrd="0" presId="urn:microsoft.com/office/officeart/2005/8/layout/orgChart1"/>
    <dgm:cxn modelId="{FBB34088-0C68-495F-A5F3-7219D3BDFFAF}" type="presParOf" srcId="{6ABFD9C2-BB8E-4375-B23A-0BD2129E222C}" destId="{E12DCD27-DB6E-45A6-A600-5F33245E3F8D}" srcOrd="1" destOrd="0" presId="urn:microsoft.com/office/officeart/2005/8/layout/orgChart1"/>
    <dgm:cxn modelId="{12BA13B5-40E4-43E1-B5AF-6AA106DF6C8C}" type="presParOf" srcId="{6ABFD9C2-BB8E-4375-B23A-0BD2129E222C}" destId="{9C9CB02C-6EDA-49F7-9E24-A9F3CF4DB876}" srcOrd="2" destOrd="0" presId="urn:microsoft.com/office/officeart/2005/8/layout/orgChart1"/>
    <dgm:cxn modelId="{6FDB1CC1-3C66-49A5-A778-59B86481D13B}" type="presParOf" srcId="{A53758E8-62AA-4149-93DC-555A09F82F78}" destId="{878552E1-201A-4D2B-8913-4B87377B72F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6DB922-40C7-44A9-BF5A-889EDD1D8E9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63097B-2C82-4B67-9D83-EB79E3CF0D6A}">
      <dgm:prSet/>
      <dgm:spPr/>
      <dgm:t>
        <a:bodyPr/>
        <a:lstStyle/>
        <a:p>
          <a:r>
            <a:rPr lang="en-US"/>
            <a:t>Perform the functions of VAT with an existing Team or create a specific VAT</a:t>
          </a:r>
        </a:p>
      </dgm:t>
    </dgm:pt>
    <dgm:pt modelId="{B386D424-4088-4C61-9CFB-4DCB23C69193}" type="parTrans" cxnId="{46D3B824-DAA8-4CE8-8FE2-672D50A10854}">
      <dgm:prSet/>
      <dgm:spPr/>
      <dgm:t>
        <a:bodyPr/>
        <a:lstStyle/>
        <a:p>
          <a:endParaRPr lang="en-US"/>
        </a:p>
      </dgm:t>
    </dgm:pt>
    <dgm:pt modelId="{07B87E1E-F8C9-425B-BD5D-9B7381B30D7A}" type="sibTrans" cxnId="{46D3B824-DAA8-4CE8-8FE2-672D50A10854}">
      <dgm:prSet/>
      <dgm:spPr/>
      <dgm:t>
        <a:bodyPr/>
        <a:lstStyle/>
        <a:p>
          <a:endParaRPr lang="en-US"/>
        </a:p>
      </dgm:t>
    </dgm:pt>
    <dgm:pt modelId="{42DE5F89-CB4A-4677-B682-8C3AC7108EF2}">
      <dgm:prSet/>
      <dgm:spPr/>
      <dgm:t>
        <a:bodyPr/>
        <a:lstStyle/>
        <a:p>
          <a:r>
            <a:rPr lang="en-US"/>
            <a:t>VAT Objectives accomplished with multi-disciplinary teams owned by clinical and administrative leaders with Supply Chain Management</a:t>
          </a:r>
        </a:p>
      </dgm:t>
    </dgm:pt>
    <dgm:pt modelId="{23A5AA3C-3490-40B8-A33D-EEB5EE6BF7E8}" type="parTrans" cxnId="{CA27CC11-87C8-4B67-8798-60A931187821}">
      <dgm:prSet/>
      <dgm:spPr/>
      <dgm:t>
        <a:bodyPr/>
        <a:lstStyle/>
        <a:p>
          <a:endParaRPr lang="en-US"/>
        </a:p>
      </dgm:t>
    </dgm:pt>
    <dgm:pt modelId="{E5B79058-E359-4CAF-A4BD-4C934FE7D4EC}" type="sibTrans" cxnId="{CA27CC11-87C8-4B67-8798-60A931187821}">
      <dgm:prSet/>
      <dgm:spPr/>
      <dgm:t>
        <a:bodyPr/>
        <a:lstStyle/>
        <a:p>
          <a:endParaRPr lang="en-US"/>
        </a:p>
      </dgm:t>
    </dgm:pt>
    <dgm:pt modelId="{EB323548-E91E-43FF-8287-E93376131850}">
      <dgm:prSet/>
      <dgm:spPr/>
      <dgm:t>
        <a:bodyPr/>
        <a:lstStyle/>
        <a:p>
          <a:r>
            <a:rPr lang="en-US"/>
            <a:t>Each VAT adopts the system charter guidelines</a:t>
          </a:r>
        </a:p>
      </dgm:t>
    </dgm:pt>
    <dgm:pt modelId="{569DB36F-B33D-49BD-9398-A40B69650E42}" type="parTrans" cxnId="{1380BD14-648B-4312-9308-60E5276C9B10}">
      <dgm:prSet/>
      <dgm:spPr/>
      <dgm:t>
        <a:bodyPr/>
        <a:lstStyle/>
        <a:p>
          <a:endParaRPr lang="en-US"/>
        </a:p>
      </dgm:t>
    </dgm:pt>
    <dgm:pt modelId="{08065819-B5C4-4D57-87BF-A935D5132EB8}" type="sibTrans" cxnId="{1380BD14-648B-4312-9308-60E5276C9B10}">
      <dgm:prSet/>
      <dgm:spPr/>
      <dgm:t>
        <a:bodyPr/>
        <a:lstStyle/>
        <a:p>
          <a:endParaRPr lang="en-US"/>
        </a:p>
      </dgm:t>
    </dgm:pt>
    <dgm:pt modelId="{3EC51400-395D-47F7-A3DE-3685D3161D04}">
      <dgm:prSet/>
      <dgm:spPr/>
      <dgm:t>
        <a:bodyPr/>
        <a:lstStyle/>
        <a:p>
          <a:r>
            <a:rPr lang="en-US"/>
            <a:t>VAT Charter includes conflict of interest disclosure requirements</a:t>
          </a:r>
        </a:p>
      </dgm:t>
    </dgm:pt>
    <dgm:pt modelId="{C88274B7-70CA-4260-A5E6-85656C27F7A4}" type="parTrans" cxnId="{40E0D20B-1C24-44EA-AB82-F504AA7CC473}">
      <dgm:prSet/>
      <dgm:spPr/>
      <dgm:t>
        <a:bodyPr/>
        <a:lstStyle/>
        <a:p>
          <a:endParaRPr lang="en-US"/>
        </a:p>
      </dgm:t>
    </dgm:pt>
    <dgm:pt modelId="{8CFA87A2-B01E-4BDB-B5D3-0BBB3210DA31}" type="sibTrans" cxnId="{40E0D20B-1C24-44EA-AB82-F504AA7CC473}">
      <dgm:prSet/>
      <dgm:spPr/>
      <dgm:t>
        <a:bodyPr/>
        <a:lstStyle/>
        <a:p>
          <a:endParaRPr lang="en-US"/>
        </a:p>
      </dgm:t>
    </dgm:pt>
    <dgm:pt modelId="{5801D71F-E8C4-4B76-AF13-82F643EF8967}" type="pres">
      <dgm:prSet presAssocID="{986DB922-40C7-44A9-BF5A-889EDD1D8E94}" presName="root" presStyleCnt="0">
        <dgm:presLayoutVars>
          <dgm:dir/>
          <dgm:resizeHandles val="exact"/>
        </dgm:presLayoutVars>
      </dgm:prSet>
      <dgm:spPr/>
    </dgm:pt>
    <dgm:pt modelId="{9C83B206-3FE3-4525-BB93-7EDEECA9AFFE}" type="pres">
      <dgm:prSet presAssocID="{4463097B-2C82-4B67-9D83-EB79E3CF0D6A}" presName="compNode" presStyleCnt="0"/>
      <dgm:spPr/>
    </dgm:pt>
    <dgm:pt modelId="{D4C4CF97-1774-44B8-8969-717B8C2096FE}" type="pres">
      <dgm:prSet presAssocID="{4463097B-2C82-4B67-9D83-EB79E3CF0D6A}" presName="bgRect" presStyleLbl="bgShp" presStyleIdx="0" presStyleCnt="4"/>
      <dgm:spPr/>
    </dgm:pt>
    <dgm:pt modelId="{3FD0804E-8075-4E29-BA0F-FB0B590B4E38}" type="pres">
      <dgm:prSet presAssocID="{4463097B-2C82-4B67-9D83-EB79E3CF0D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C636E56C-51F5-4BC9-BB2B-DD12D6A668A2}" type="pres">
      <dgm:prSet presAssocID="{4463097B-2C82-4B67-9D83-EB79E3CF0D6A}" presName="spaceRect" presStyleCnt="0"/>
      <dgm:spPr/>
    </dgm:pt>
    <dgm:pt modelId="{58564CCA-6AF6-405A-BECB-406C6D916847}" type="pres">
      <dgm:prSet presAssocID="{4463097B-2C82-4B67-9D83-EB79E3CF0D6A}" presName="parTx" presStyleLbl="revTx" presStyleIdx="0" presStyleCnt="4">
        <dgm:presLayoutVars>
          <dgm:chMax val="0"/>
          <dgm:chPref val="0"/>
        </dgm:presLayoutVars>
      </dgm:prSet>
      <dgm:spPr/>
    </dgm:pt>
    <dgm:pt modelId="{B185599B-A19D-4642-A54D-8F1763EBF432}" type="pres">
      <dgm:prSet presAssocID="{07B87E1E-F8C9-425B-BD5D-9B7381B30D7A}" presName="sibTrans" presStyleCnt="0"/>
      <dgm:spPr/>
    </dgm:pt>
    <dgm:pt modelId="{973D9EE0-711A-4015-B03B-328A8E2D76AA}" type="pres">
      <dgm:prSet presAssocID="{42DE5F89-CB4A-4677-B682-8C3AC7108EF2}" presName="compNode" presStyleCnt="0"/>
      <dgm:spPr/>
    </dgm:pt>
    <dgm:pt modelId="{E17A87A9-5092-483D-AAFD-FDED7E0FC790}" type="pres">
      <dgm:prSet presAssocID="{42DE5F89-CB4A-4677-B682-8C3AC7108EF2}" presName="bgRect" presStyleLbl="bgShp" presStyleIdx="1" presStyleCnt="4"/>
      <dgm:spPr/>
    </dgm:pt>
    <dgm:pt modelId="{EBF383AB-A1C8-4721-A522-9084E9F7DCC9}" type="pres">
      <dgm:prSet presAssocID="{42DE5F89-CB4A-4677-B682-8C3AC7108E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ADA937B9-5F33-4A87-A34F-662C1144F47A}" type="pres">
      <dgm:prSet presAssocID="{42DE5F89-CB4A-4677-B682-8C3AC7108EF2}" presName="spaceRect" presStyleCnt="0"/>
      <dgm:spPr/>
    </dgm:pt>
    <dgm:pt modelId="{86AB288A-89D1-436C-BA4A-41CCF8FA07C5}" type="pres">
      <dgm:prSet presAssocID="{42DE5F89-CB4A-4677-B682-8C3AC7108EF2}" presName="parTx" presStyleLbl="revTx" presStyleIdx="1" presStyleCnt="4">
        <dgm:presLayoutVars>
          <dgm:chMax val="0"/>
          <dgm:chPref val="0"/>
        </dgm:presLayoutVars>
      </dgm:prSet>
      <dgm:spPr/>
    </dgm:pt>
    <dgm:pt modelId="{415E41F4-36AA-4887-88CE-1E8C56C2A8D4}" type="pres">
      <dgm:prSet presAssocID="{E5B79058-E359-4CAF-A4BD-4C934FE7D4EC}" presName="sibTrans" presStyleCnt="0"/>
      <dgm:spPr/>
    </dgm:pt>
    <dgm:pt modelId="{D9652044-6B3B-420B-B920-61139851D943}" type="pres">
      <dgm:prSet presAssocID="{EB323548-E91E-43FF-8287-E93376131850}" presName="compNode" presStyleCnt="0"/>
      <dgm:spPr/>
    </dgm:pt>
    <dgm:pt modelId="{88FAB25C-018D-441A-80F5-4135D1EBB400}" type="pres">
      <dgm:prSet presAssocID="{EB323548-E91E-43FF-8287-E93376131850}" presName="bgRect" presStyleLbl="bgShp" presStyleIdx="2" presStyleCnt="4"/>
      <dgm:spPr/>
    </dgm:pt>
    <dgm:pt modelId="{5D91F56C-31FE-44A5-A9D7-A98BF54BE3A2}" type="pres">
      <dgm:prSet presAssocID="{EB323548-E91E-43FF-8287-E933761318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5CEBBE3-6A13-4DF9-A90A-A9CB463D8875}" type="pres">
      <dgm:prSet presAssocID="{EB323548-E91E-43FF-8287-E93376131850}" presName="spaceRect" presStyleCnt="0"/>
      <dgm:spPr/>
    </dgm:pt>
    <dgm:pt modelId="{19A70A00-6E83-4D9C-B813-B485618BF7D3}" type="pres">
      <dgm:prSet presAssocID="{EB323548-E91E-43FF-8287-E93376131850}" presName="parTx" presStyleLbl="revTx" presStyleIdx="2" presStyleCnt="4">
        <dgm:presLayoutVars>
          <dgm:chMax val="0"/>
          <dgm:chPref val="0"/>
        </dgm:presLayoutVars>
      </dgm:prSet>
      <dgm:spPr/>
    </dgm:pt>
    <dgm:pt modelId="{D9C1406A-0D29-40BB-AEC8-E20671C62E9D}" type="pres">
      <dgm:prSet presAssocID="{08065819-B5C4-4D57-87BF-A935D5132EB8}" presName="sibTrans" presStyleCnt="0"/>
      <dgm:spPr/>
    </dgm:pt>
    <dgm:pt modelId="{E144E79B-33BE-4B7A-B01A-01BDA05C80BB}" type="pres">
      <dgm:prSet presAssocID="{3EC51400-395D-47F7-A3DE-3685D3161D04}" presName="compNode" presStyleCnt="0"/>
      <dgm:spPr/>
    </dgm:pt>
    <dgm:pt modelId="{109C73E8-0A12-4BEF-8411-BBAC8B248DBE}" type="pres">
      <dgm:prSet presAssocID="{3EC51400-395D-47F7-A3DE-3685D3161D04}" presName="bgRect" presStyleLbl="bgShp" presStyleIdx="3" presStyleCnt="4"/>
      <dgm:spPr/>
    </dgm:pt>
    <dgm:pt modelId="{C268AEF4-1BB1-4C62-806B-F64712FE5719}" type="pres">
      <dgm:prSet presAssocID="{3EC51400-395D-47F7-A3DE-3685D3161D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134C91C9-D162-499E-8424-BCF183E7834F}" type="pres">
      <dgm:prSet presAssocID="{3EC51400-395D-47F7-A3DE-3685D3161D04}" presName="spaceRect" presStyleCnt="0"/>
      <dgm:spPr/>
    </dgm:pt>
    <dgm:pt modelId="{025BB62B-32FE-4607-862E-E928E35F4C41}" type="pres">
      <dgm:prSet presAssocID="{3EC51400-395D-47F7-A3DE-3685D3161D04}" presName="parTx" presStyleLbl="revTx" presStyleIdx="3" presStyleCnt="4">
        <dgm:presLayoutVars>
          <dgm:chMax val="0"/>
          <dgm:chPref val="0"/>
        </dgm:presLayoutVars>
      </dgm:prSet>
      <dgm:spPr/>
    </dgm:pt>
  </dgm:ptLst>
  <dgm:cxnLst>
    <dgm:cxn modelId="{40E0D20B-1C24-44EA-AB82-F504AA7CC473}" srcId="{986DB922-40C7-44A9-BF5A-889EDD1D8E94}" destId="{3EC51400-395D-47F7-A3DE-3685D3161D04}" srcOrd="3" destOrd="0" parTransId="{C88274B7-70CA-4260-A5E6-85656C27F7A4}" sibTransId="{8CFA87A2-B01E-4BDB-B5D3-0BBB3210DA31}"/>
    <dgm:cxn modelId="{CA27CC11-87C8-4B67-8798-60A931187821}" srcId="{986DB922-40C7-44A9-BF5A-889EDD1D8E94}" destId="{42DE5F89-CB4A-4677-B682-8C3AC7108EF2}" srcOrd="1" destOrd="0" parTransId="{23A5AA3C-3490-40B8-A33D-EEB5EE6BF7E8}" sibTransId="{E5B79058-E359-4CAF-A4BD-4C934FE7D4EC}"/>
    <dgm:cxn modelId="{1380BD14-648B-4312-9308-60E5276C9B10}" srcId="{986DB922-40C7-44A9-BF5A-889EDD1D8E94}" destId="{EB323548-E91E-43FF-8287-E93376131850}" srcOrd="2" destOrd="0" parTransId="{569DB36F-B33D-49BD-9398-A40B69650E42}" sibTransId="{08065819-B5C4-4D57-87BF-A935D5132EB8}"/>
    <dgm:cxn modelId="{46D3B824-DAA8-4CE8-8FE2-672D50A10854}" srcId="{986DB922-40C7-44A9-BF5A-889EDD1D8E94}" destId="{4463097B-2C82-4B67-9D83-EB79E3CF0D6A}" srcOrd="0" destOrd="0" parTransId="{B386D424-4088-4C61-9CFB-4DCB23C69193}" sibTransId="{07B87E1E-F8C9-425B-BD5D-9B7381B30D7A}"/>
    <dgm:cxn modelId="{F6E16F27-B7C5-4001-93B7-556E603CBDA7}" type="presOf" srcId="{42DE5F89-CB4A-4677-B682-8C3AC7108EF2}" destId="{86AB288A-89D1-436C-BA4A-41CCF8FA07C5}" srcOrd="0" destOrd="0" presId="urn:microsoft.com/office/officeart/2018/2/layout/IconVerticalSolidList"/>
    <dgm:cxn modelId="{4E55E6A7-A119-4263-8BED-F6A58366BBC8}" type="presOf" srcId="{4463097B-2C82-4B67-9D83-EB79E3CF0D6A}" destId="{58564CCA-6AF6-405A-BECB-406C6D916847}" srcOrd="0" destOrd="0" presId="urn:microsoft.com/office/officeart/2018/2/layout/IconVerticalSolidList"/>
    <dgm:cxn modelId="{BC2743AA-941A-4D04-8DAE-2ECB5F15A7AD}" type="presOf" srcId="{EB323548-E91E-43FF-8287-E93376131850}" destId="{19A70A00-6E83-4D9C-B813-B485618BF7D3}" srcOrd="0" destOrd="0" presId="urn:microsoft.com/office/officeart/2018/2/layout/IconVerticalSolidList"/>
    <dgm:cxn modelId="{3AEF76C0-E73F-4D85-8CD1-3254EE65A662}" type="presOf" srcId="{986DB922-40C7-44A9-BF5A-889EDD1D8E94}" destId="{5801D71F-E8C4-4B76-AF13-82F643EF8967}" srcOrd="0" destOrd="0" presId="urn:microsoft.com/office/officeart/2018/2/layout/IconVerticalSolidList"/>
    <dgm:cxn modelId="{D7CC44F5-1837-4F34-ABC5-CFF897A27EB8}" type="presOf" srcId="{3EC51400-395D-47F7-A3DE-3685D3161D04}" destId="{025BB62B-32FE-4607-862E-E928E35F4C41}" srcOrd="0" destOrd="0" presId="urn:microsoft.com/office/officeart/2018/2/layout/IconVerticalSolidList"/>
    <dgm:cxn modelId="{107F1140-A3B3-43A0-B4BC-91463B01395D}" type="presParOf" srcId="{5801D71F-E8C4-4B76-AF13-82F643EF8967}" destId="{9C83B206-3FE3-4525-BB93-7EDEECA9AFFE}" srcOrd="0" destOrd="0" presId="urn:microsoft.com/office/officeart/2018/2/layout/IconVerticalSolidList"/>
    <dgm:cxn modelId="{84EC778B-C31F-4A57-84B0-8914383D922D}" type="presParOf" srcId="{9C83B206-3FE3-4525-BB93-7EDEECA9AFFE}" destId="{D4C4CF97-1774-44B8-8969-717B8C2096FE}" srcOrd="0" destOrd="0" presId="urn:microsoft.com/office/officeart/2018/2/layout/IconVerticalSolidList"/>
    <dgm:cxn modelId="{EEBB130B-9275-41FF-95A0-BCA9357AEA52}" type="presParOf" srcId="{9C83B206-3FE3-4525-BB93-7EDEECA9AFFE}" destId="{3FD0804E-8075-4E29-BA0F-FB0B590B4E38}" srcOrd="1" destOrd="0" presId="urn:microsoft.com/office/officeart/2018/2/layout/IconVerticalSolidList"/>
    <dgm:cxn modelId="{10764CBC-4BC1-4044-AAF3-6DED844B7E85}" type="presParOf" srcId="{9C83B206-3FE3-4525-BB93-7EDEECA9AFFE}" destId="{C636E56C-51F5-4BC9-BB2B-DD12D6A668A2}" srcOrd="2" destOrd="0" presId="urn:microsoft.com/office/officeart/2018/2/layout/IconVerticalSolidList"/>
    <dgm:cxn modelId="{0D1DBD4A-CD29-41EF-A722-3BBD931E48A3}" type="presParOf" srcId="{9C83B206-3FE3-4525-BB93-7EDEECA9AFFE}" destId="{58564CCA-6AF6-405A-BECB-406C6D916847}" srcOrd="3" destOrd="0" presId="urn:microsoft.com/office/officeart/2018/2/layout/IconVerticalSolidList"/>
    <dgm:cxn modelId="{FEAAF3E0-95B4-4195-BEAB-982EEE7FEFB8}" type="presParOf" srcId="{5801D71F-E8C4-4B76-AF13-82F643EF8967}" destId="{B185599B-A19D-4642-A54D-8F1763EBF432}" srcOrd="1" destOrd="0" presId="urn:microsoft.com/office/officeart/2018/2/layout/IconVerticalSolidList"/>
    <dgm:cxn modelId="{4F2A6796-4C84-4D26-88AB-2ECFCC7A6DCA}" type="presParOf" srcId="{5801D71F-E8C4-4B76-AF13-82F643EF8967}" destId="{973D9EE0-711A-4015-B03B-328A8E2D76AA}" srcOrd="2" destOrd="0" presId="urn:microsoft.com/office/officeart/2018/2/layout/IconVerticalSolidList"/>
    <dgm:cxn modelId="{E046A94F-DA28-40C8-B8EB-4502F3FEC367}" type="presParOf" srcId="{973D9EE0-711A-4015-B03B-328A8E2D76AA}" destId="{E17A87A9-5092-483D-AAFD-FDED7E0FC790}" srcOrd="0" destOrd="0" presId="urn:microsoft.com/office/officeart/2018/2/layout/IconVerticalSolidList"/>
    <dgm:cxn modelId="{9A125432-A093-407A-B309-3FD291F2B056}" type="presParOf" srcId="{973D9EE0-711A-4015-B03B-328A8E2D76AA}" destId="{EBF383AB-A1C8-4721-A522-9084E9F7DCC9}" srcOrd="1" destOrd="0" presId="urn:microsoft.com/office/officeart/2018/2/layout/IconVerticalSolidList"/>
    <dgm:cxn modelId="{A565AD09-199C-406B-AF50-64047C43ACDE}" type="presParOf" srcId="{973D9EE0-711A-4015-B03B-328A8E2D76AA}" destId="{ADA937B9-5F33-4A87-A34F-662C1144F47A}" srcOrd="2" destOrd="0" presId="urn:microsoft.com/office/officeart/2018/2/layout/IconVerticalSolidList"/>
    <dgm:cxn modelId="{1EC2A3C6-780A-4573-9A45-FF6D1CE2FA13}" type="presParOf" srcId="{973D9EE0-711A-4015-B03B-328A8E2D76AA}" destId="{86AB288A-89D1-436C-BA4A-41CCF8FA07C5}" srcOrd="3" destOrd="0" presId="urn:microsoft.com/office/officeart/2018/2/layout/IconVerticalSolidList"/>
    <dgm:cxn modelId="{2385274A-B80A-4390-A370-EE1B16E1D050}" type="presParOf" srcId="{5801D71F-E8C4-4B76-AF13-82F643EF8967}" destId="{415E41F4-36AA-4887-88CE-1E8C56C2A8D4}" srcOrd="3" destOrd="0" presId="urn:microsoft.com/office/officeart/2018/2/layout/IconVerticalSolidList"/>
    <dgm:cxn modelId="{6D808E0B-C954-41F4-A48F-4545411077EC}" type="presParOf" srcId="{5801D71F-E8C4-4B76-AF13-82F643EF8967}" destId="{D9652044-6B3B-420B-B920-61139851D943}" srcOrd="4" destOrd="0" presId="urn:microsoft.com/office/officeart/2018/2/layout/IconVerticalSolidList"/>
    <dgm:cxn modelId="{79103DC8-9002-458B-A076-34FF533FD538}" type="presParOf" srcId="{D9652044-6B3B-420B-B920-61139851D943}" destId="{88FAB25C-018D-441A-80F5-4135D1EBB400}" srcOrd="0" destOrd="0" presId="urn:microsoft.com/office/officeart/2018/2/layout/IconVerticalSolidList"/>
    <dgm:cxn modelId="{8DC3B5E9-DC45-4DB1-BF49-3F563100943E}" type="presParOf" srcId="{D9652044-6B3B-420B-B920-61139851D943}" destId="{5D91F56C-31FE-44A5-A9D7-A98BF54BE3A2}" srcOrd="1" destOrd="0" presId="urn:microsoft.com/office/officeart/2018/2/layout/IconVerticalSolidList"/>
    <dgm:cxn modelId="{612419EE-C8E4-4F2C-B888-A3675731E987}" type="presParOf" srcId="{D9652044-6B3B-420B-B920-61139851D943}" destId="{45CEBBE3-6A13-4DF9-A90A-A9CB463D8875}" srcOrd="2" destOrd="0" presId="urn:microsoft.com/office/officeart/2018/2/layout/IconVerticalSolidList"/>
    <dgm:cxn modelId="{211A4EB9-5BD9-4EB5-8C3C-40088AA8713F}" type="presParOf" srcId="{D9652044-6B3B-420B-B920-61139851D943}" destId="{19A70A00-6E83-4D9C-B813-B485618BF7D3}" srcOrd="3" destOrd="0" presId="urn:microsoft.com/office/officeart/2018/2/layout/IconVerticalSolidList"/>
    <dgm:cxn modelId="{5CF622FB-3D15-42DB-B650-9C3AEB9EEAC5}" type="presParOf" srcId="{5801D71F-E8C4-4B76-AF13-82F643EF8967}" destId="{D9C1406A-0D29-40BB-AEC8-E20671C62E9D}" srcOrd="5" destOrd="0" presId="urn:microsoft.com/office/officeart/2018/2/layout/IconVerticalSolidList"/>
    <dgm:cxn modelId="{3AEBFB07-2BE7-4AEA-AA8F-8CFF1BFA4D4E}" type="presParOf" srcId="{5801D71F-E8C4-4B76-AF13-82F643EF8967}" destId="{E144E79B-33BE-4B7A-B01A-01BDA05C80BB}" srcOrd="6" destOrd="0" presId="urn:microsoft.com/office/officeart/2018/2/layout/IconVerticalSolidList"/>
    <dgm:cxn modelId="{38054EBA-BB0E-4014-AA63-13FC0BAE7F59}" type="presParOf" srcId="{E144E79B-33BE-4B7A-B01A-01BDA05C80BB}" destId="{109C73E8-0A12-4BEF-8411-BBAC8B248DBE}" srcOrd="0" destOrd="0" presId="urn:microsoft.com/office/officeart/2018/2/layout/IconVerticalSolidList"/>
    <dgm:cxn modelId="{9AAA6F33-D6EC-46C9-ADB2-DCACF9CB19C3}" type="presParOf" srcId="{E144E79B-33BE-4B7A-B01A-01BDA05C80BB}" destId="{C268AEF4-1BB1-4C62-806B-F64712FE5719}" srcOrd="1" destOrd="0" presId="urn:microsoft.com/office/officeart/2018/2/layout/IconVerticalSolidList"/>
    <dgm:cxn modelId="{6B119974-83AE-4593-B0A8-0E547372B3A3}" type="presParOf" srcId="{E144E79B-33BE-4B7A-B01A-01BDA05C80BB}" destId="{134C91C9-D162-499E-8424-BCF183E7834F}" srcOrd="2" destOrd="0" presId="urn:microsoft.com/office/officeart/2018/2/layout/IconVerticalSolidList"/>
    <dgm:cxn modelId="{61C037F5-7626-4958-B8B9-EB042674D5F6}" type="presParOf" srcId="{E144E79B-33BE-4B7A-B01A-01BDA05C80BB}" destId="{025BB62B-32FE-4607-862E-E928E35F4C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1EC653-2C1C-469B-8CBE-F5BFE62B83A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0FF749-225B-4B18-8776-A24B3AAEDAE2}">
      <dgm:prSet/>
      <dgm:spPr/>
      <dgm:t>
        <a:bodyPr/>
        <a:lstStyle/>
        <a:p>
          <a:pPr>
            <a:lnSpc>
              <a:spcPct val="100000"/>
            </a:lnSpc>
          </a:pPr>
          <a:r>
            <a:rPr lang="en-US" b="0"/>
            <a:t>Align physicians around data that is reliable and actionable</a:t>
          </a:r>
        </a:p>
      </dgm:t>
    </dgm:pt>
    <dgm:pt modelId="{216DB6BB-29F4-46CF-BE07-44816D24ED81}" type="parTrans" cxnId="{5825FC78-10D7-4DFB-8694-FD16B5D2918E}">
      <dgm:prSet/>
      <dgm:spPr/>
      <dgm:t>
        <a:bodyPr/>
        <a:lstStyle/>
        <a:p>
          <a:endParaRPr lang="en-US"/>
        </a:p>
      </dgm:t>
    </dgm:pt>
    <dgm:pt modelId="{C7B611EC-B5D3-460F-9132-BA879BFB8A81}" type="sibTrans" cxnId="{5825FC78-10D7-4DFB-8694-FD16B5D2918E}">
      <dgm:prSet/>
      <dgm:spPr/>
      <dgm:t>
        <a:bodyPr/>
        <a:lstStyle/>
        <a:p>
          <a:endParaRPr lang="en-US"/>
        </a:p>
      </dgm:t>
    </dgm:pt>
    <dgm:pt modelId="{6B30D16F-5E6E-454F-8A74-2E112E43EFB2}">
      <dgm:prSet/>
      <dgm:spPr/>
      <dgm:t>
        <a:bodyPr/>
        <a:lstStyle/>
        <a:p>
          <a:pPr>
            <a:lnSpc>
              <a:spcPct val="100000"/>
            </a:lnSpc>
          </a:pPr>
          <a:r>
            <a:rPr lang="en-US"/>
            <a:t>Give physicians peer-to-peer comparisons of their performance</a:t>
          </a:r>
        </a:p>
      </dgm:t>
    </dgm:pt>
    <dgm:pt modelId="{7B9D1061-7261-42B2-87A0-A5DC70F2CFE1}" type="parTrans" cxnId="{DD05358B-8316-4CD5-929B-65D19D202D89}">
      <dgm:prSet/>
      <dgm:spPr/>
      <dgm:t>
        <a:bodyPr/>
        <a:lstStyle/>
        <a:p>
          <a:endParaRPr lang="en-US"/>
        </a:p>
      </dgm:t>
    </dgm:pt>
    <dgm:pt modelId="{85B6E42E-4D9D-47A1-BFCA-962ADE412BD8}" type="sibTrans" cxnId="{DD05358B-8316-4CD5-929B-65D19D202D89}">
      <dgm:prSet/>
      <dgm:spPr/>
      <dgm:t>
        <a:bodyPr/>
        <a:lstStyle/>
        <a:p>
          <a:endParaRPr lang="en-US"/>
        </a:p>
      </dgm:t>
    </dgm:pt>
    <dgm:pt modelId="{DB19032F-2DCB-4B5D-ACE2-5D9C48132CD5}">
      <dgm:prSet/>
      <dgm:spPr/>
      <dgm:t>
        <a:bodyPr/>
        <a:lstStyle/>
        <a:p>
          <a:pPr>
            <a:lnSpc>
              <a:spcPct val="100000"/>
            </a:lnSpc>
          </a:pPr>
          <a:r>
            <a:rPr lang="en-US"/>
            <a:t>Combine cost and clinical data around procedure profiles that clinicians can both understand and act on</a:t>
          </a:r>
        </a:p>
      </dgm:t>
    </dgm:pt>
    <dgm:pt modelId="{37D3BF1B-E12D-49A3-9969-A08C035CEA5F}" type="parTrans" cxnId="{D9651241-F0B6-4969-B23C-1DD6A6A7CCDE}">
      <dgm:prSet/>
      <dgm:spPr/>
      <dgm:t>
        <a:bodyPr/>
        <a:lstStyle/>
        <a:p>
          <a:endParaRPr lang="en-US"/>
        </a:p>
      </dgm:t>
    </dgm:pt>
    <dgm:pt modelId="{1B64F35E-8CC8-4008-B315-7D6947C6C6C2}" type="sibTrans" cxnId="{D9651241-F0B6-4969-B23C-1DD6A6A7CCDE}">
      <dgm:prSet/>
      <dgm:spPr/>
      <dgm:t>
        <a:bodyPr/>
        <a:lstStyle/>
        <a:p>
          <a:endParaRPr lang="en-US"/>
        </a:p>
      </dgm:t>
    </dgm:pt>
    <dgm:pt modelId="{9DD94F8F-5D16-495B-9D07-0117B3A1F80F}">
      <dgm:prSet/>
      <dgm:spPr/>
      <dgm:t>
        <a:bodyPr/>
        <a:lstStyle/>
        <a:p>
          <a:pPr>
            <a:lnSpc>
              <a:spcPct val="100000"/>
            </a:lnSpc>
          </a:pPr>
          <a:r>
            <a:rPr lang="en-US"/>
            <a:t>Teams can use existing service line structures or create multidisciplinary councils to establish trust and drive change around the data</a:t>
          </a:r>
        </a:p>
      </dgm:t>
    </dgm:pt>
    <dgm:pt modelId="{AB76A004-BE0C-4017-ABA3-3B78566AD9E5}" type="parTrans" cxnId="{EDA616EA-6746-49DE-85F8-51F9D5E1827B}">
      <dgm:prSet/>
      <dgm:spPr/>
      <dgm:t>
        <a:bodyPr/>
        <a:lstStyle/>
        <a:p>
          <a:endParaRPr lang="en-US"/>
        </a:p>
      </dgm:t>
    </dgm:pt>
    <dgm:pt modelId="{425D2A17-4DD2-45DA-81DC-0B67BF3E6BD2}" type="sibTrans" cxnId="{EDA616EA-6746-49DE-85F8-51F9D5E1827B}">
      <dgm:prSet/>
      <dgm:spPr/>
      <dgm:t>
        <a:bodyPr/>
        <a:lstStyle/>
        <a:p>
          <a:endParaRPr lang="en-US"/>
        </a:p>
      </dgm:t>
    </dgm:pt>
    <dgm:pt modelId="{CCCC20C4-FB55-4EC9-A536-C9DBFA3A81CE}" type="pres">
      <dgm:prSet presAssocID="{231EC653-2C1C-469B-8CBE-F5BFE62B83AE}" presName="root" presStyleCnt="0">
        <dgm:presLayoutVars>
          <dgm:dir/>
          <dgm:resizeHandles val="exact"/>
        </dgm:presLayoutVars>
      </dgm:prSet>
      <dgm:spPr/>
    </dgm:pt>
    <dgm:pt modelId="{E8F4D049-C801-45BA-831C-DE842BD2BC5A}" type="pres">
      <dgm:prSet presAssocID="{6A0FF749-225B-4B18-8776-A24B3AAEDAE2}" presName="compNode" presStyleCnt="0"/>
      <dgm:spPr/>
    </dgm:pt>
    <dgm:pt modelId="{C8EC5810-FD2B-409A-9682-74087C450290}" type="pres">
      <dgm:prSet presAssocID="{6A0FF749-225B-4B18-8776-A24B3AAEDAE2}" presName="bgRect" presStyleLbl="bgShp" presStyleIdx="0" presStyleCnt="4" custLinFactNeighborX="740" custLinFactNeighborY="1751"/>
      <dgm:spPr/>
    </dgm:pt>
    <dgm:pt modelId="{57A903FC-34B7-49CC-9F0C-92C52DFC91BF}" type="pres">
      <dgm:prSet presAssocID="{6A0FF749-225B-4B18-8776-A24B3AAEDAE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ethoscope with solid fill"/>
        </a:ext>
      </dgm:extLst>
    </dgm:pt>
    <dgm:pt modelId="{0A9B1AA9-4CB0-4786-8651-0ADE730DBAB9}" type="pres">
      <dgm:prSet presAssocID="{6A0FF749-225B-4B18-8776-A24B3AAEDAE2}" presName="spaceRect" presStyleCnt="0"/>
      <dgm:spPr/>
    </dgm:pt>
    <dgm:pt modelId="{025FBBCE-C91F-4E58-A147-F9246D7240FB}" type="pres">
      <dgm:prSet presAssocID="{6A0FF749-225B-4B18-8776-A24B3AAEDAE2}" presName="parTx" presStyleLbl="revTx" presStyleIdx="0" presStyleCnt="4">
        <dgm:presLayoutVars>
          <dgm:chMax val="0"/>
          <dgm:chPref val="0"/>
        </dgm:presLayoutVars>
      </dgm:prSet>
      <dgm:spPr/>
    </dgm:pt>
    <dgm:pt modelId="{316CA733-0BB0-4D1B-ADF5-90C8F3D2C34F}" type="pres">
      <dgm:prSet presAssocID="{C7B611EC-B5D3-460F-9132-BA879BFB8A81}" presName="sibTrans" presStyleCnt="0"/>
      <dgm:spPr/>
    </dgm:pt>
    <dgm:pt modelId="{CB995670-FACE-4461-A685-B5023D5269D6}" type="pres">
      <dgm:prSet presAssocID="{6B30D16F-5E6E-454F-8A74-2E112E43EFB2}" presName="compNode" presStyleCnt="0"/>
      <dgm:spPr/>
    </dgm:pt>
    <dgm:pt modelId="{371DB81E-4E45-479C-A38F-879ADEE59EFF}" type="pres">
      <dgm:prSet presAssocID="{6B30D16F-5E6E-454F-8A74-2E112E43EFB2}" presName="bgRect" presStyleLbl="bgShp" presStyleIdx="1" presStyleCnt="4"/>
      <dgm:spPr/>
    </dgm:pt>
    <dgm:pt modelId="{13E1885E-BB22-4A96-BE1B-215FD2B282ED}" type="pres">
      <dgm:prSet presAssocID="{6B30D16F-5E6E-454F-8A74-2E112E43EFB2}" presName="iconRect" presStyleLbl="node1" presStyleIdx="1" presStyleCnt="4"/>
      <dgm:spPr>
        <a:blipFill rotWithShape="1">
          <a:blip xmlns:r="http://schemas.openxmlformats.org/officeDocument/2006/relationships" r:embed="rId3"/>
          <a:srcRect/>
          <a:stretch>
            <a:fillRect/>
          </a:stretch>
        </a:blipFill>
        <a:ln>
          <a:noFill/>
        </a:ln>
      </dgm:spPr>
    </dgm:pt>
    <dgm:pt modelId="{DA51B99A-6024-45B2-82E5-122CF88F2A8E}" type="pres">
      <dgm:prSet presAssocID="{6B30D16F-5E6E-454F-8A74-2E112E43EFB2}" presName="spaceRect" presStyleCnt="0"/>
      <dgm:spPr/>
    </dgm:pt>
    <dgm:pt modelId="{3DDABBB0-834C-4972-9AA4-8BDD2077F8E2}" type="pres">
      <dgm:prSet presAssocID="{6B30D16F-5E6E-454F-8A74-2E112E43EFB2}" presName="parTx" presStyleLbl="revTx" presStyleIdx="1" presStyleCnt="4">
        <dgm:presLayoutVars>
          <dgm:chMax val="0"/>
          <dgm:chPref val="0"/>
        </dgm:presLayoutVars>
      </dgm:prSet>
      <dgm:spPr/>
    </dgm:pt>
    <dgm:pt modelId="{75F5A098-49EB-40F8-A907-7150A8600401}" type="pres">
      <dgm:prSet presAssocID="{85B6E42E-4D9D-47A1-BFCA-962ADE412BD8}" presName="sibTrans" presStyleCnt="0"/>
      <dgm:spPr/>
    </dgm:pt>
    <dgm:pt modelId="{D2245E45-5EB9-477B-BABA-C27EEB3431CF}" type="pres">
      <dgm:prSet presAssocID="{DB19032F-2DCB-4B5D-ACE2-5D9C48132CD5}" presName="compNode" presStyleCnt="0"/>
      <dgm:spPr/>
    </dgm:pt>
    <dgm:pt modelId="{65901D06-702E-4A11-B550-31BA6B32BFA7}" type="pres">
      <dgm:prSet presAssocID="{DB19032F-2DCB-4B5D-ACE2-5D9C48132CD5}" presName="bgRect" presStyleLbl="bgShp" presStyleIdx="2" presStyleCnt="4"/>
      <dgm:spPr/>
    </dgm:pt>
    <dgm:pt modelId="{26F5B7FA-C24E-44B4-846D-A267649091C3}" type="pres">
      <dgm:prSet presAssocID="{DB19032F-2DCB-4B5D-ACE2-5D9C48132CD5}"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Mental Health with solid fill"/>
        </a:ext>
      </dgm:extLst>
    </dgm:pt>
    <dgm:pt modelId="{2FBBCB18-CDCE-40C3-BA3C-5F8F77575060}" type="pres">
      <dgm:prSet presAssocID="{DB19032F-2DCB-4B5D-ACE2-5D9C48132CD5}" presName="spaceRect" presStyleCnt="0"/>
      <dgm:spPr/>
    </dgm:pt>
    <dgm:pt modelId="{A5EBEEFB-9DA7-4A4D-8D19-39B422994382}" type="pres">
      <dgm:prSet presAssocID="{DB19032F-2DCB-4B5D-ACE2-5D9C48132CD5}" presName="parTx" presStyleLbl="revTx" presStyleIdx="2" presStyleCnt="4">
        <dgm:presLayoutVars>
          <dgm:chMax val="0"/>
          <dgm:chPref val="0"/>
        </dgm:presLayoutVars>
      </dgm:prSet>
      <dgm:spPr/>
    </dgm:pt>
    <dgm:pt modelId="{224AD532-0FD5-457C-B1A7-705E23047CF1}" type="pres">
      <dgm:prSet presAssocID="{1B64F35E-8CC8-4008-B315-7D6947C6C6C2}" presName="sibTrans" presStyleCnt="0"/>
      <dgm:spPr/>
    </dgm:pt>
    <dgm:pt modelId="{C3CD558E-670B-4562-8957-DDD1DD80E5FF}" type="pres">
      <dgm:prSet presAssocID="{9DD94F8F-5D16-495B-9D07-0117B3A1F80F}" presName="compNode" presStyleCnt="0"/>
      <dgm:spPr/>
    </dgm:pt>
    <dgm:pt modelId="{772FD5CF-1154-4640-9291-D183C944D65D}" type="pres">
      <dgm:prSet presAssocID="{9DD94F8F-5D16-495B-9D07-0117B3A1F80F}" presName="bgRect" presStyleLbl="bgShp" presStyleIdx="3" presStyleCnt="4"/>
      <dgm:spPr/>
    </dgm:pt>
    <dgm:pt modelId="{C37DA714-8C91-4A61-97EB-79AD4DFD8C15}" type="pres">
      <dgm:prSet presAssocID="{9DD94F8F-5D16-495B-9D07-0117B3A1F80F}"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47DCED42-F479-429A-8A24-B7493A58C296}" type="pres">
      <dgm:prSet presAssocID="{9DD94F8F-5D16-495B-9D07-0117B3A1F80F}" presName="spaceRect" presStyleCnt="0"/>
      <dgm:spPr/>
    </dgm:pt>
    <dgm:pt modelId="{E47365C0-5375-4066-9BB7-2EFEDB64BA52}" type="pres">
      <dgm:prSet presAssocID="{9DD94F8F-5D16-495B-9D07-0117B3A1F80F}" presName="parTx" presStyleLbl="revTx" presStyleIdx="3" presStyleCnt="4">
        <dgm:presLayoutVars>
          <dgm:chMax val="0"/>
          <dgm:chPref val="0"/>
        </dgm:presLayoutVars>
      </dgm:prSet>
      <dgm:spPr/>
    </dgm:pt>
  </dgm:ptLst>
  <dgm:cxnLst>
    <dgm:cxn modelId="{EC607320-116B-4059-A5BF-8A120E6BCE6A}" type="presOf" srcId="{231EC653-2C1C-469B-8CBE-F5BFE62B83AE}" destId="{CCCC20C4-FB55-4EC9-A536-C9DBFA3A81CE}" srcOrd="0" destOrd="0" presId="urn:microsoft.com/office/officeart/2018/2/layout/IconVerticalSolidList"/>
    <dgm:cxn modelId="{DED62B37-DCF0-4DE5-870C-F66EF055D2D6}" type="presOf" srcId="{6B30D16F-5E6E-454F-8A74-2E112E43EFB2}" destId="{3DDABBB0-834C-4972-9AA4-8BDD2077F8E2}" srcOrd="0" destOrd="0" presId="urn:microsoft.com/office/officeart/2018/2/layout/IconVerticalSolidList"/>
    <dgm:cxn modelId="{D9651241-F0B6-4969-B23C-1DD6A6A7CCDE}" srcId="{231EC653-2C1C-469B-8CBE-F5BFE62B83AE}" destId="{DB19032F-2DCB-4B5D-ACE2-5D9C48132CD5}" srcOrd="2" destOrd="0" parTransId="{37D3BF1B-E12D-49A3-9969-A08C035CEA5F}" sibTransId="{1B64F35E-8CC8-4008-B315-7D6947C6C6C2}"/>
    <dgm:cxn modelId="{5825FC78-10D7-4DFB-8694-FD16B5D2918E}" srcId="{231EC653-2C1C-469B-8CBE-F5BFE62B83AE}" destId="{6A0FF749-225B-4B18-8776-A24B3AAEDAE2}" srcOrd="0" destOrd="0" parTransId="{216DB6BB-29F4-46CF-BE07-44816D24ED81}" sibTransId="{C7B611EC-B5D3-460F-9132-BA879BFB8A81}"/>
    <dgm:cxn modelId="{DD05358B-8316-4CD5-929B-65D19D202D89}" srcId="{231EC653-2C1C-469B-8CBE-F5BFE62B83AE}" destId="{6B30D16F-5E6E-454F-8A74-2E112E43EFB2}" srcOrd="1" destOrd="0" parTransId="{7B9D1061-7261-42B2-87A0-A5DC70F2CFE1}" sibTransId="{85B6E42E-4D9D-47A1-BFCA-962ADE412BD8}"/>
    <dgm:cxn modelId="{1C08E5A0-27C6-4CED-9F8B-511047273F6A}" type="presOf" srcId="{DB19032F-2DCB-4B5D-ACE2-5D9C48132CD5}" destId="{A5EBEEFB-9DA7-4A4D-8D19-39B422994382}" srcOrd="0" destOrd="0" presId="urn:microsoft.com/office/officeart/2018/2/layout/IconVerticalSolidList"/>
    <dgm:cxn modelId="{D7FBB0D2-A267-4A58-A715-AD5A895F28D0}" type="presOf" srcId="{9DD94F8F-5D16-495B-9D07-0117B3A1F80F}" destId="{E47365C0-5375-4066-9BB7-2EFEDB64BA52}" srcOrd="0" destOrd="0" presId="urn:microsoft.com/office/officeart/2018/2/layout/IconVerticalSolidList"/>
    <dgm:cxn modelId="{EDA616EA-6746-49DE-85F8-51F9D5E1827B}" srcId="{231EC653-2C1C-469B-8CBE-F5BFE62B83AE}" destId="{9DD94F8F-5D16-495B-9D07-0117B3A1F80F}" srcOrd="3" destOrd="0" parTransId="{AB76A004-BE0C-4017-ABA3-3B78566AD9E5}" sibTransId="{425D2A17-4DD2-45DA-81DC-0B67BF3E6BD2}"/>
    <dgm:cxn modelId="{5247B2F3-CD3A-46C5-B6BC-3B2A8EDB3CA8}" type="presOf" srcId="{6A0FF749-225B-4B18-8776-A24B3AAEDAE2}" destId="{025FBBCE-C91F-4E58-A147-F9246D7240FB}" srcOrd="0" destOrd="0" presId="urn:microsoft.com/office/officeart/2018/2/layout/IconVerticalSolidList"/>
    <dgm:cxn modelId="{D5129102-9F42-4EAD-B13B-CC3AB776C68B}" type="presParOf" srcId="{CCCC20C4-FB55-4EC9-A536-C9DBFA3A81CE}" destId="{E8F4D049-C801-45BA-831C-DE842BD2BC5A}" srcOrd="0" destOrd="0" presId="urn:microsoft.com/office/officeart/2018/2/layout/IconVerticalSolidList"/>
    <dgm:cxn modelId="{F0FA1D07-29A6-4962-A177-3A6812A2D7C5}" type="presParOf" srcId="{E8F4D049-C801-45BA-831C-DE842BD2BC5A}" destId="{C8EC5810-FD2B-409A-9682-74087C450290}" srcOrd="0" destOrd="0" presId="urn:microsoft.com/office/officeart/2018/2/layout/IconVerticalSolidList"/>
    <dgm:cxn modelId="{E77CD310-A504-4C0A-B766-0E549EDEAE94}" type="presParOf" srcId="{E8F4D049-C801-45BA-831C-DE842BD2BC5A}" destId="{57A903FC-34B7-49CC-9F0C-92C52DFC91BF}" srcOrd="1" destOrd="0" presId="urn:microsoft.com/office/officeart/2018/2/layout/IconVerticalSolidList"/>
    <dgm:cxn modelId="{D0700E65-D5C9-47E2-8676-03C9614401DD}" type="presParOf" srcId="{E8F4D049-C801-45BA-831C-DE842BD2BC5A}" destId="{0A9B1AA9-4CB0-4786-8651-0ADE730DBAB9}" srcOrd="2" destOrd="0" presId="urn:microsoft.com/office/officeart/2018/2/layout/IconVerticalSolidList"/>
    <dgm:cxn modelId="{CEDED079-BBEF-4DF1-A8B3-C2CAEA90898F}" type="presParOf" srcId="{E8F4D049-C801-45BA-831C-DE842BD2BC5A}" destId="{025FBBCE-C91F-4E58-A147-F9246D7240FB}" srcOrd="3" destOrd="0" presId="urn:microsoft.com/office/officeart/2018/2/layout/IconVerticalSolidList"/>
    <dgm:cxn modelId="{F152744D-014A-400B-8320-BA68CC888C4D}" type="presParOf" srcId="{CCCC20C4-FB55-4EC9-A536-C9DBFA3A81CE}" destId="{316CA733-0BB0-4D1B-ADF5-90C8F3D2C34F}" srcOrd="1" destOrd="0" presId="urn:microsoft.com/office/officeart/2018/2/layout/IconVerticalSolidList"/>
    <dgm:cxn modelId="{9BF808EA-A661-4AFC-9A5D-0CBBAD42806F}" type="presParOf" srcId="{CCCC20C4-FB55-4EC9-A536-C9DBFA3A81CE}" destId="{CB995670-FACE-4461-A685-B5023D5269D6}" srcOrd="2" destOrd="0" presId="urn:microsoft.com/office/officeart/2018/2/layout/IconVerticalSolidList"/>
    <dgm:cxn modelId="{0D946924-EC0D-40C9-99B0-2530E3079198}" type="presParOf" srcId="{CB995670-FACE-4461-A685-B5023D5269D6}" destId="{371DB81E-4E45-479C-A38F-879ADEE59EFF}" srcOrd="0" destOrd="0" presId="urn:microsoft.com/office/officeart/2018/2/layout/IconVerticalSolidList"/>
    <dgm:cxn modelId="{08727472-D5E9-4A44-98D3-C7A9227D303D}" type="presParOf" srcId="{CB995670-FACE-4461-A685-B5023D5269D6}" destId="{13E1885E-BB22-4A96-BE1B-215FD2B282ED}" srcOrd="1" destOrd="0" presId="urn:microsoft.com/office/officeart/2018/2/layout/IconVerticalSolidList"/>
    <dgm:cxn modelId="{E56B4897-ABC2-469D-A7A0-0ABD2DD42442}" type="presParOf" srcId="{CB995670-FACE-4461-A685-B5023D5269D6}" destId="{DA51B99A-6024-45B2-82E5-122CF88F2A8E}" srcOrd="2" destOrd="0" presId="urn:microsoft.com/office/officeart/2018/2/layout/IconVerticalSolidList"/>
    <dgm:cxn modelId="{313B9B5E-11CB-47B8-B9C6-3F925AC12999}" type="presParOf" srcId="{CB995670-FACE-4461-A685-B5023D5269D6}" destId="{3DDABBB0-834C-4972-9AA4-8BDD2077F8E2}" srcOrd="3" destOrd="0" presId="urn:microsoft.com/office/officeart/2018/2/layout/IconVerticalSolidList"/>
    <dgm:cxn modelId="{15BE7C22-F24C-4A3C-9330-60639D396BC8}" type="presParOf" srcId="{CCCC20C4-FB55-4EC9-A536-C9DBFA3A81CE}" destId="{75F5A098-49EB-40F8-A907-7150A8600401}" srcOrd="3" destOrd="0" presId="urn:microsoft.com/office/officeart/2018/2/layout/IconVerticalSolidList"/>
    <dgm:cxn modelId="{18B18FFA-1A81-4FD8-BDA4-A234EC217F8A}" type="presParOf" srcId="{CCCC20C4-FB55-4EC9-A536-C9DBFA3A81CE}" destId="{D2245E45-5EB9-477B-BABA-C27EEB3431CF}" srcOrd="4" destOrd="0" presId="urn:microsoft.com/office/officeart/2018/2/layout/IconVerticalSolidList"/>
    <dgm:cxn modelId="{B0382E18-9B7D-41DA-973D-A576ECE6A06B}" type="presParOf" srcId="{D2245E45-5EB9-477B-BABA-C27EEB3431CF}" destId="{65901D06-702E-4A11-B550-31BA6B32BFA7}" srcOrd="0" destOrd="0" presId="urn:microsoft.com/office/officeart/2018/2/layout/IconVerticalSolidList"/>
    <dgm:cxn modelId="{C22D25F7-FC26-472F-984E-812C1C683B0E}" type="presParOf" srcId="{D2245E45-5EB9-477B-BABA-C27EEB3431CF}" destId="{26F5B7FA-C24E-44B4-846D-A267649091C3}" srcOrd="1" destOrd="0" presId="urn:microsoft.com/office/officeart/2018/2/layout/IconVerticalSolidList"/>
    <dgm:cxn modelId="{58FC76D0-9975-4C5C-9AC5-9DEB280B92D0}" type="presParOf" srcId="{D2245E45-5EB9-477B-BABA-C27EEB3431CF}" destId="{2FBBCB18-CDCE-40C3-BA3C-5F8F77575060}" srcOrd="2" destOrd="0" presId="urn:microsoft.com/office/officeart/2018/2/layout/IconVerticalSolidList"/>
    <dgm:cxn modelId="{59B0FBE0-8A00-4B94-BDC7-7B3DE0E14AF7}" type="presParOf" srcId="{D2245E45-5EB9-477B-BABA-C27EEB3431CF}" destId="{A5EBEEFB-9DA7-4A4D-8D19-39B422994382}" srcOrd="3" destOrd="0" presId="urn:microsoft.com/office/officeart/2018/2/layout/IconVerticalSolidList"/>
    <dgm:cxn modelId="{3EA95BB0-6B39-4EE4-B765-7385EE1A5D18}" type="presParOf" srcId="{CCCC20C4-FB55-4EC9-A536-C9DBFA3A81CE}" destId="{224AD532-0FD5-457C-B1A7-705E23047CF1}" srcOrd="5" destOrd="0" presId="urn:microsoft.com/office/officeart/2018/2/layout/IconVerticalSolidList"/>
    <dgm:cxn modelId="{EC9AED49-85F6-4FAF-948A-FB09D2E57FA7}" type="presParOf" srcId="{CCCC20C4-FB55-4EC9-A536-C9DBFA3A81CE}" destId="{C3CD558E-670B-4562-8957-DDD1DD80E5FF}" srcOrd="6" destOrd="0" presId="urn:microsoft.com/office/officeart/2018/2/layout/IconVerticalSolidList"/>
    <dgm:cxn modelId="{FBD754A7-0A30-4F87-949D-A15415D620EA}" type="presParOf" srcId="{C3CD558E-670B-4562-8957-DDD1DD80E5FF}" destId="{772FD5CF-1154-4640-9291-D183C944D65D}" srcOrd="0" destOrd="0" presId="urn:microsoft.com/office/officeart/2018/2/layout/IconVerticalSolidList"/>
    <dgm:cxn modelId="{57D29B96-0B15-40B4-831F-0FFBCB9D6E55}" type="presParOf" srcId="{C3CD558E-670B-4562-8957-DDD1DD80E5FF}" destId="{C37DA714-8C91-4A61-97EB-79AD4DFD8C15}" srcOrd="1" destOrd="0" presId="urn:microsoft.com/office/officeart/2018/2/layout/IconVerticalSolidList"/>
    <dgm:cxn modelId="{2583F546-9B1B-4994-A95F-270C4460B889}" type="presParOf" srcId="{C3CD558E-670B-4562-8957-DDD1DD80E5FF}" destId="{47DCED42-F479-429A-8A24-B7493A58C296}" srcOrd="2" destOrd="0" presId="urn:microsoft.com/office/officeart/2018/2/layout/IconVerticalSolidList"/>
    <dgm:cxn modelId="{9996E49A-86D8-4627-8AEA-D2EA3F95021A}" type="presParOf" srcId="{C3CD558E-670B-4562-8957-DDD1DD80E5FF}" destId="{E47365C0-5375-4066-9BB7-2EFEDB64BA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2B7FB2-25E7-44A8-B0DF-B3663D68581D}"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1EFBBC9-CC71-4982-91BF-839F79CD5D6A}">
      <dgm:prSet/>
      <dgm:spPr>
        <a:xfrm>
          <a:off x="105992" y="2368100"/>
          <a:ext cx="2371414" cy="720000"/>
        </a:xfrm>
        <a:prstGeom prst="rect">
          <a:avLst/>
        </a:prstGeom>
        <a:noFill/>
        <a:ln>
          <a:noFill/>
        </a:ln>
        <a:effectLst/>
      </dgm:spPr>
      <dgm:t>
        <a:bodyPr/>
        <a:lstStyle/>
        <a:p>
          <a:pPr>
            <a:buNone/>
          </a:pPr>
          <a:r>
            <a:rPr lang="en-US" b="0" i="0">
              <a:solidFill>
                <a:srgbClr val="000000">
                  <a:hueOff val="0"/>
                  <a:satOff val="0"/>
                  <a:lumOff val="0"/>
                  <a:alphaOff val="0"/>
                </a:srgbClr>
              </a:solidFill>
              <a:latin typeface="Franklin Gothic Book" panose="020B0503020102020204"/>
              <a:ea typeface="+mn-ea"/>
              <a:cs typeface="+mn-cs"/>
            </a:rPr>
            <a:t>Listening</a:t>
          </a:r>
          <a:endParaRPr lang="en-US">
            <a:solidFill>
              <a:srgbClr val="000000">
                <a:hueOff val="0"/>
                <a:satOff val="0"/>
                <a:lumOff val="0"/>
                <a:alphaOff val="0"/>
              </a:srgbClr>
            </a:solidFill>
            <a:latin typeface="Franklin Gothic Book" panose="020B0503020102020204"/>
            <a:ea typeface="+mn-ea"/>
            <a:cs typeface="+mn-cs"/>
          </a:endParaRPr>
        </a:p>
      </dgm:t>
    </dgm:pt>
    <dgm:pt modelId="{E127F69E-967B-436D-BC22-FA2BD7CEFF41}" type="parTrans" cxnId="{3D984A57-E06C-491F-8F62-BC882E73C88B}">
      <dgm:prSet/>
      <dgm:spPr/>
      <dgm:t>
        <a:bodyPr/>
        <a:lstStyle/>
        <a:p>
          <a:endParaRPr lang="en-US"/>
        </a:p>
      </dgm:t>
    </dgm:pt>
    <dgm:pt modelId="{C0FF4474-15B2-4BEF-8B98-7483C6BEE1AC}" type="sibTrans" cxnId="{3D984A57-E06C-491F-8F62-BC882E73C88B}">
      <dgm:prSet/>
      <dgm:spPr/>
      <dgm:t>
        <a:bodyPr/>
        <a:lstStyle/>
        <a:p>
          <a:endParaRPr lang="en-US"/>
        </a:p>
      </dgm:t>
    </dgm:pt>
    <dgm:pt modelId="{4833A15C-AB19-4FB4-9CB2-073BBD8D9211}">
      <dgm:prSet/>
      <dgm:spPr>
        <a:xfrm>
          <a:off x="2892405" y="2368100"/>
          <a:ext cx="2371414" cy="720000"/>
        </a:xfrm>
        <a:prstGeom prst="rect">
          <a:avLst/>
        </a:prstGeom>
        <a:noFill/>
        <a:ln>
          <a:noFill/>
        </a:ln>
        <a:effectLst/>
      </dgm:spPr>
      <dgm:t>
        <a:bodyPr/>
        <a:lstStyle/>
        <a:p>
          <a:pPr>
            <a:buNone/>
          </a:pPr>
          <a:r>
            <a:rPr lang="en-US" b="0" i="0">
              <a:solidFill>
                <a:srgbClr val="000000">
                  <a:hueOff val="0"/>
                  <a:satOff val="0"/>
                  <a:lumOff val="0"/>
                  <a:alphaOff val="0"/>
                </a:srgbClr>
              </a:solidFill>
              <a:latin typeface="Franklin Gothic Book" panose="020B0503020102020204"/>
              <a:ea typeface="+mn-ea"/>
              <a:cs typeface="+mn-cs"/>
            </a:rPr>
            <a:t>Learning mindset</a:t>
          </a:r>
          <a:endParaRPr lang="en-US">
            <a:solidFill>
              <a:srgbClr val="000000">
                <a:hueOff val="0"/>
                <a:satOff val="0"/>
                <a:lumOff val="0"/>
                <a:alphaOff val="0"/>
              </a:srgbClr>
            </a:solidFill>
            <a:latin typeface="Franklin Gothic Book" panose="020B0503020102020204"/>
            <a:ea typeface="+mn-ea"/>
            <a:cs typeface="+mn-cs"/>
          </a:endParaRPr>
        </a:p>
      </dgm:t>
    </dgm:pt>
    <dgm:pt modelId="{3FABA57A-BE60-4222-9240-BA6D7191940F}" type="parTrans" cxnId="{8732ED51-E1C2-4E13-A447-1BD052204E75}">
      <dgm:prSet/>
      <dgm:spPr/>
      <dgm:t>
        <a:bodyPr/>
        <a:lstStyle/>
        <a:p>
          <a:endParaRPr lang="en-US"/>
        </a:p>
      </dgm:t>
    </dgm:pt>
    <dgm:pt modelId="{B1F9BAE0-BD58-40AB-8E0A-A96FF49051E0}" type="sibTrans" cxnId="{8732ED51-E1C2-4E13-A447-1BD052204E75}">
      <dgm:prSet/>
      <dgm:spPr/>
      <dgm:t>
        <a:bodyPr/>
        <a:lstStyle/>
        <a:p>
          <a:endParaRPr lang="en-US"/>
        </a:p>
      </dgm:t>
    </dgm:pt>
    <dgm:pt modelId="{2DDD50F2-82B7-4F43-815D-78B0F7D53474}">
      <dgm:prSet/>
      <dgm:spPr>
        <a:xfrm>
          <a:off x="5678817" y="2368100"/>
          <a:ext cx="2371414" cy="720000"/>
        </a:xfrm>
        <a:prstGeom prst="rect">
          <a:avLst/>
        </a:prstGeom>
        <a:noFill/>
        <a:ln>
          <a:noFill/>
        </a:ln>
        <a:effectLst/>
      </dgm:spPr>
      <dgm:t>
        <a:bodyPr/>
        <a:lstStyle/>
        <a:p>
          <a:pPr>
            <a:buNone/>
          </a:pPr>
          <a:r>
            <a:rPr lang="en-US" b="0" i="0">
              <a:solidFill>
                <a:srgbClr val="000000">
                  <a:hueOff val="0"/>
                  <a:satOff val="0"/>
                  <a:lumOff val="0"/>
                  <a:alphaOff val="0"/>
                </a:srgbClr>
              </a:solidFill>
              <a:latin typeface="Franklin Gothic Book" panose="020B0503020102020204"/>
              <a:ea typeface="+mn-ea"/>
              <a:cs typeface="+mn-cs"/>
            </a:rPr>
            <a:t>Data oriented</a:t>
          </a:r>
          <a:endParaRPr lang="en-US">
            <a:solidFill>
              <a:srgbClr val="000000">
                <a:hueOff val="0"/>
                <a:satOff val="0"/>
                <a:lumOff val="0"/>
                <a:alphaOff val="0"/>
              </a:srgbClr>
            </a:solidFill>
            <a:latin typeface="Franklin Gothic Book" panose="020B0503020102020204"/>
            <a:ea typeface="+mn-ea"/>
            <a:cs typeface="+mn-cs"/>
          </a:endParaRPr>
        </a:p>
      </dgm:t>
    </dgm:pt>
    <dgm:pt modelId="{D8B93C40-E89A-49B8-9B51-2FB17A47CC2C}" type="parTrans" cxnId="{4B6725FF-8855-438D-B76A-B453F170A258}">
      <dgm:prSet/>
      <dgm:spPr/>
      <dgm:t>
        <a:bodyPr/>
        <a:lstStyle/>
        <a:p>
          <a:endParaRPr lang="en-US"/>
        </a:p>
      </dgm:t>
    </dgm:pt>
    <dgm:pt modelId="{FB8FE702-9F3E-45E0-B18A-10F5F47E27A1}" type="sibTrans" cxnId="{4B6725FF-8855-438D-B76A-B453F170A258}">
      <dgm:prSet/>
      <dgm:spPr/>
      <dgm:t>
        <a:bodyPr/>
        <a:lstStyle/>
        <a:p>
          <a:endParaRPr lang="en-US"/>
        </a:p>
      </dgm:t>
    </dgm:pt>
    <dgm:pt modelId="{012D07B7-A491-4217-B80A-9077945D3EB8}">
      <dgm:prSet/>
      <dgm:spPr>
        <a:xfrm>
          <a:off x="8465230" y="2368100"/>
          <a:ext cx="2371414" cy="720000"/>
        </a:xfrm>
        <a:prstGeom prst="rect">
          <a:avLst/>
        </a:prstGeom>
        <a:noFill/>
        <a:ln>
          <a:noFill/>
        </a:ln>
        <a:effectLst/>
      </dgm:spPr>
      <dgm:t>
        <a:bodyPr/>
        <a:lstStyle/>
        <a:p>
          <a:pPr>
            <a:buNone/>
          </a:pPr>
          <a:r>
            <a:rPr lang="en-US" b="0" i="0">
              <a:solidFill>
                <a:srgbClr val="000000">
                  <a:hueOff val="0"/>
                  <a:satOff val="0"/>
                  <a:lumOff val="0"/>
                  <a:alphaOff val="0"/>
                </a:srgbClr>
              </a:solidFill>
              <a:latin typeface="Franklin Gothic Book" panose="020B0503020102020204"/>
              <a:ea typeface="+mn-ea"/>
              <a:cs typeface="+mn-cs"/>
            </a:rPr>
            <a:t>Project Management</a:t>
          </a:r>
          <a:endParaRPr lang="en-US">
            <a:solidFill>
              <a:srgbClr val="000000">
                <a:hueOff val="0"/>
                <a:satOff val="0"/>
                <a:lumOff val="0"/>
                <a:alphaOff val="0"/>
              </a:srgbClr>
            </a:solidFill>
            <a:latin typeface="Franklin Gothic Book" panose="020B0503020102020204"/>
            <a:ea typeface="+mn-ea"/>
            <a:cs typeface="+mn-cs"/>
          </a:endParaRPr>
        </a:p>
      </dgm:t>
    </dgm:pt>
    <dgm:pt modelId="{466E84CE-78AB-4F4D-A992-547991C60648}" type="parTrans" cxnId="{FAA1105B-3E57-4A7B-8D97-3760DECF7621}">
      <dgm:prSet/>
      <dgm:spPr/>
      <dgm:t>
        <a:bodyPr/>
        <a:lstStyle/>
        <a:p>
          <a:endParaRPr lang="en-US"/>
        </a:p>
      </dgm:t>
    </dgm:pt>
    <dgm:pt modelId="{CF1BDD11-2BB6-42D7-B21E-2FAD53AC434F}" type="sibTrans" cxnId="{FAA1105B-3E57-4A7B-8D97-3760DECF7621}">
      <dgm:prSet/>
      <dgm:spPr/>
      <dgm:t>
        <a:bodyPr/>
        <a:lstStyle/>
        <a:p>
          <a:endParaRPr lang="en-US"/>
        </a:p>
      </dgm:t>
    </dgm:pt>
    <dgm:pt modelId="{6F2C7582-D9E3-4927-B707-BF4BEB47440D}" type="pres">
      <dgm:prSet presAssocID="{F52B7FB2-25E7-44A8-B0DF-B3663D68581D}" presName="root" presStyleCnt="0">
        <dgm:presLayoutVars>
          <dgm:dir/>
          <dgm:resizeHandles val="exact"/>
        </dgm:presLayoutVars>
      </dgm:prSet>
      <dgm:spPr/>
    </dgm:pt>
    <dgm:pt modelId="{796E69ED-B8EE-4C07-AF06-1C9CA8810172}" type="pres">
      <dgm:prSet presAssocID="{E1EFBBC9-CC71-4982-91BF-839F79CD5D6A}" presName="compNode" presStyleCnt="0"/>
      <dgm:spPr/>
    </dgm:pt>
    <dgm:pt modelId="{D8D99CBA-F818-4F13-8E3A-5E00CB0957D2}" type="pres">
      <dgm:prSet presAssocID="{E1EFBBC9-CC71-4982-91BF-839F79CD5D6A}" presName="iconRect" presStyleLbl="node1" presStyleIdx="0" presStyleCnt="4"/>
      <dgm:spPr>
        <a:xfrm>
          <a:off x="758131" y="985424"/>
          <a:ext cx="1067136" cy="1067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eadphones"/>
        </a:ext>
      </dgm:extLst>
    </dgm:pt>
    <dgm:pt modelId="{DA9246EF-B812-460D-997D-9503C568D0ED}" type="pres">
      <dgm:prSet presAssocID="{E1EFBBC9-CC71-4982-91BF-839F79CD5D6A}" presName="spaceRect" presStyleCnt="0"/>
      <dgm:spPr/>
    </dgm:pt>
    <dgm:pt modelId="{B759A310-D7B6-4D1F-AC8E-0741DCA0014D}" type="pres">
      <dgm:prSet presAssocID="{E1EFBBC9-CC71-4982-91BF-839F79CD5D6A}" presName="textRect" presStyleLbl="revTx" presStyleIdx="0" presStyleCnt="4">
        <dgm:presLayoutVars>
          <dgm:chMax val="1"/>
          <dgm:chPref val="1"/>
        </dgm:presLayoutVars>
      </dgm:prSet>
      <dgm:spPr/>
    </dgm:pt>
    <dgm:pt modelId="{48DCEF8A-9C21-4DA2-918A-4159B963A80C}" type="pres">
      <dgm:prSet presAssocID="{C0FF4474-15B2-4BEF-8B98-7483C6BEE1AC}" presName="sibTrans" presStyleCnt="0"/>
      <dgm:spPr/>
    </dgm:pt>
    <dgm:pt modelId="{4B0C91D5-0F46-4E3B-90EB-35C7B6E22524}" type="pres">
      <dgm:prSet presAssocID="{4833A15C-AB19-4FB4-9CB2-073BBD8D9211}" presName="compNode" presStyleCnt="0"/>
      <dgm:spPr/>
    </dgm:pt>
    <dgm:pt modelId="{EE496898-5704-41F7-B215-C052124243B0}" type="pres">
      <dgm:prSet presAssocID="{4833A15C-AB19-4FB4-9CB2-073BBD8D9211}" presName="iconRect" presStyleLbl="node1" presStyleIdx="1" presStyleCnt="4"/>
      <dgm:spPr>
        <a:xfrm>
          <a:off x="3544544" y="985424"/>
          <a:ext cx="1067136" cy="1067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ead with Gears"/>
        </a:ext>
      </dgm:extLst>
    </dgm:pt>
    <dgm:pt modelId="{51CB0562-B0A0-4C34-AF19-20553B9577EB}" type="pres">
      <dgm:prSet presAssocID="{4833A15C-AB19-4FB4-9CB2-073BBD8D9211}" presName="spaceRect" presStyleCnt="0"/>
      <dgm:spPr/>
    </dgm:pt>
    <dgm:pt modelId="{293995A5-52F3-4C72-99F4-FE9EA9F6CACA}" type="pres">
      <dgm:prSet presAssocID="{4833A15C-AB19-4FB4-9CB2-073BBD8D9211}" presName="textRect" presStyleLbl="revTx" presStyleIdx="1" presStyleCnt="4">
        <dgm:presLayoutVars>
          <dgm:chMax val="1"/>
          <dgm:chPref val="1"/>
        </dgm:presLayoutVars>
      </dgm:prSet>
      <dgm:spPr/>
    </dgm:pt>
    <dgm:pt modelId="{D0FB3E28-AB8F-4754-9620-0CB9F7F02E2B}" type="pres">
      <dgm:prSet presAssocID="{B1F9BAE0-BD58-40AB-8E0A-A96FF49051E0}" presName="sibTrans" presStyleCnt="0"/>
      <dgm:spPr/>
    </dgm:pt>
    <dgm:pt modelId="{EFDB324D-4772-445C-87C3-31B7CA36DDC8}" type="pres">
      <dgm:prSet presAssocID="{2DDD50F2-82B7-4F43-815D-78B0F7D53474}" presName="compNode" presStyleCnt="0"/>
      <dgm:spPr/>
    </dgm:pt>
    <dgm:pt modelId="{EEE49C55-D71B-4DA0-BA01-951CD2424A4C}" type="pres">
      <dgm:prSet presAssocID="{2DDD50F2-82B7-4F43-815D-78B0F7D53474}" presName="iconRect" presStyleLbl="node1" presStyleIdx="2" presStyleCnt="4"/>
      <dgm:spPr>
        <a:xfrm>
          <a:off x="6330956" y="985424"/>
          <a:ext cx="1067136" cy="1067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Database"/>
        </a:ext>
      </dgm:extLst>
    </dgm:pt>
    <dgm:pt modelId="{9DD130B5-C9F1-4BBF-8E06-44CB87BF336A}" type="pres">
      <dgm:prSet presAssocID="{2DDD50F2-82B7-4F43-815D-78B0F7D53474}" presName="spaceRect" presStyleCnt="0"/>
      <dgm:spPr/>
    </dgm:pt>
    <dgm:pt modelId="{9162B5C5-8499-40A1-BA13-FBEFB30A0A4A}" type="pres">
      <dgm:prSet presAssocID="{2DDD50F2-82B7-4F43-815D-78B0F7D53474}" presName="textRect" presStyleLbl="revTx" presStyleIdx="2" presStyleCnt="4">
        <dgm:presLayoutVars>
          <dgm:chMax val="1"/>
          <dgm:chPref val="1"/>
        </dgm:presLayoutVars>
      </dgm:prSet>
      <dgm:spPr/>
    </dgm:pt>
    <dgm:pt modelId="{4B39141D-148D-410D-8BDE-D93CC16C7DF6}" type="pres">
      <dgm:prSet presAssocID="{FB8FE702-9F3E-45E0-B18A-10F5F47E27A1}" presName="sibTrans" presStyleCnt="0"/>
      <dgm:spPr/>
    </dgm:pt>
    <dgm:pt modelId="{DFF1A1B6-06DA-4079-A6E1-F325BFFB0A94}" type="pres">
      <dgm:prSet presAssocID="{012D07B7-A491-4217-B80A-9077945D3EB8}" presName="compNode" presStyleCnt="0"/>
      <dgm:spPr/>
    </dgm:pt>
    <dgm:pt modelId="{43598B24-49AD-4C93-9D00-2A5DDF71B6EA}" type="pres">
      <dgm:prSet presAssocID="{012D07B7-A491-4217-B80A-9077945D3EB8}" presName="iconRect" presStyleLbl="node1" presStyleIdx="3" presStyleCnt="4"/>
      <dgm:spPr>
        <a:xfrm>
          <a:off x="9117369" y="985424"/>
          <a:ext cx="1067136" cy="1067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eeting"/>
        </a:ext>
      </dgm:extLst>
    </dgm:pt>
    <dgm:pt modelId="{008635D2-97BA-4A97-819E-AC10D7256B1B}" type="pres">
      <dgm:prSet presAssocID="{012D07B7-A491-4217-B80A-9077945D3EB8}" presName="spaceRect" presStyleCnt="0"/>
      <dgm:spPr/>
    </dgm:pt>
    <dgm:pt modelId="{88717514-ECAF-4FF7-8441-DA590F289E1F}" type="pres">
      <dgm:prSet presAssocID="{012D07B7-A491-4217-B80A-9077945D3EB8}" presName="textRect" presStyleLbl="revTx" presStyleIdx="3" presStyleCnt="4">
        <dgm:presLayoutVars>
          <dgm:chMax val="1"/>
          <dgm:chPref val="1"/>
        </dgm:presLayoutVars>
      </dgm:prSet>
      <dgm:spPr/>
    </dgm:pt>
  </dgm:ptLst>
  <dgm:cxnLst>
    <dgm:cxn modelId="{502DEC26-09A7-4181-906B-06418C0C058E}" type="presOf" srcId="{F52B7FB2-25E7-44A8-B0DF-B3663D68581D}" destId="{6F2C7582-D9E3-4927-B707-BF4BEB47440D}" srcOrd="0" destOrd="0" presId="urn:microsoft.com/office/officeart/2018/2/layout/IconLabelList"/>
    <dgm:cxn modelId="{FAA1105B-3E57-4A7B-8D97-3760DECF7621}" srcId="{F52B7FB2-25E7-44A8-B0DF-B3663D68581D}" destId="{012D07B7-A491-4217-B80A-9077945D3EB8}" srcOrd="3" destOrd="0" parTransId="{466E84CE-78AB-4F4D-A992-547991C60648}" sibTransId="{CF1BDD11-2BB6-42D7-B21E-2FAD53AC434F}"/>
    <dgm:cxn modelId="{8732ED51-E1C2-4E13-A447-1BD052204E75}" srcId="{F52B7FB2-25E7-44A8-B0DF-B3663D68581D}" destId="{4833A15C-AB19-4FB4-9CB2-073BBD8D9211}" srcOrd="1" destOrd="0" parTransId="{3FABA57A-BE60-4222-9240-BA6D7191940F}" sibTransId="{B1F9BAE0-BD58-40AB-8E0A-A96FF49051E0}"/>
    <dgm:cxn modelId="{3D984A57-E06C-491F-8F62-BC882E73C88B}" srcId="{F52B7FB2-25E7-44A8-B0DF-B3663D68581D}" destId="{E1EFBBC9-CC71-4982-91BF-839F79CD5D6A}" srcOrd="0" destOrd="0" parTransId="{E127F69E-967B-436D-BC22-FA2BD7CEFF41}" sibTransId="{C0FF4474-15B2-4BEF-8B98-7483C6BEE1AC}"/>
    <dgm:cxn modelId="{49221A9D-8BE3-403E-BB39-96712196F039}" type="presOf" srcId="{E1EFBBC9-CC71-4982-91BF-839F79CD5D6A}" destId="{B759A310-D7B6-4D1F-AC8E-0741DCA0014D}" srcOrd="0" destOrd="0" presId="urn:microsoft.com/office/officeart/2018/2/layout/IconLabelList"/>
    <dgm:cxn modelId="{1CAE02AF-3F5A-443C-A1B5-369B5687D8CB}" type="presOf" srcId="{012D07B7-A491-4217-B80A-9077945D3EB8}" destId="{88717514-ECAF-4FF7-8441-DA590F289E1F}" srcOrd="0" destOrd="0" presId="urn:microsoft.com/office/officeart/2018/2/layout/IconLabelList"/>
    <dgm:cxn modelId="{3D5DD0B2-B2E9-4E6E-B654-AC6ED3571F82}" type="presOf" srcId="{4833A15C-AB19-4FB4-9CB2-073BBD8D9211}" destId="{293995A5-52F3-4C72-99F4-FE9EA9F6CACA}" srcOrd="0" destOrd="0" presId="urn:microsoft.com/office/officeart/2018/2/layout/IconLabelList"/>
    <dgm:cxn modelId="{A39B62F0-DC3E-4B4F-87E5-54740E2C44C2}" type="presOf" srcId="{2DDD50F2-82B7-4F43-815D-78B0F7D53474}" destId="{9162B5C5-8499-40A1-BA13-FBEFB30A0A4A}" srcOrd="0" destOrd="0" presId="urn:microsoft.com/office/officeart/2018/2/layout/IconLabelList"/>
    <dgm:cxn modelId="{4B6725FF-8855-438D-B76A-B453F170A258}" srcId="{F52B7FB2-25E7-44A8-B0DF-B3663D68581D}" destId="{2DDD50F2-82B7-4F43-815D-78B0F7D53474}" srcOrd="2" destOrd="0" parTransId="{D8B93C40-E89A-49B8-9B51-2FB17A47CC2C}" sibTransId="{FB8FE702-9F3E-45E0-B18A-10F5F47E27A1}"/>
    <dgm:cxn modelId="{08B4823C-F953-44F0-9034-702E308025C3}" type="presParOf" srcId="{6F2C7582-D9E3-4927-B707-BF4BEB47440D}" destId="{796E69ED-B8EE-4C07-AF06-1C9CA8810172}" srcOrd="0" destOrd="0" presId="urn:microsoft.com/office/officeart/2018/2/layout/IconLabelList"/>
    <dgm:cxn modelId="{2000F8FE-001D-4130-94F6-BD5AE9E854E8}" type="presParOf" srcId="{796E69ED-B8EE-4C07-AF06-1C9CA8810172}" destId="{D8D99CBA-F818-4F13-8E3A-5E00CB0957D2}" srcOrd="0" destOrd="0" presId="urn:microsoft.com/office/officeart/2018/2/layout/IconLabelList"/>
    <dgm:cxn modelId="{408C5DD3-A99A-429D-B099-0D522E6D6E73}" type="presParOf" srcId="{796E69ED-B8EE-4C07-AF06-1C9CA8810172}" destId="{DA9246EF-B812-460D-997D-9503C568D0ED}" srcOrd="1" destOrd="0" presId="urn:microsoft.com/office/officeart/2018/2/layout/IconLabelList"/>
    <dgm:cxn modelId="{BDC182BD-B6DC-4305-A28F-BD8CC72A0BF6}" type="presParOf" srcId="{796E69ED-B8EE-4C07-AF06-1C9CA8810172}" destId="{B759A310-D7B6-4D1F-AC8E-0741DCA0014D}" srcOrd="2" destOrd="0" presId="urn:microsoft.com/office/officeart/2018/2/layout/IconLabelList"/>
    <dgm:cxn modelId="{20DE3F25-697C-4F7A-8B81-12B702BE3EC6}" type="presParOf" srcId="{6F2C7582-D9E3-4927-B707-BF4BEB47440D}" destId="{48DCEF8A-9C21-4DA2-918A-4159B963A80C}" srcOrd="1" destOrd="0" presId="urn:microsoft.com/office/officeart/2018/2/layout/IconLabelList"/>
    <dgm:cxn modelId="{63CD6825-C307-4B34-8B21-C195B0608D2A}" type="presParOf" srcId="{6F2C7582-D9E3-4927-B707-BF4BEB47440D}" destId="{4B0C91D5-0F46-4E3B-90EB-35C7B6E22524}" srcOrd="2" destOrd="0" presId="urn:microsoft.com/office/officeart/2018/2/layout/IconLabelList"/>
    <dgm:cxn modelId="{A415DD92-1919-491D-B636-4450EBC7FA13}" type="presParOf" srcId="{4B0C91D5-0F46-4E3B-90EB-35C7B6E22524}" destId="{EE496898-5704-41F7-B215-C052124243B0}" srcOrd="0" destOrd="0" presId="urn:microsoft.com/office/officeart/2018/2/layout/IconLabelList"/>
    <dgm:cxn modelId="{0E7DB5F9-FA23-459D-B06E-A65708C63981}" type="presParOf" srcId="{4B0C91D5-0F46-4E3B-90EB-35C7B6E22524}" destId="{51CB0562-B0A0-4C34-AF19-20553B9577EB}" srcOrd="1" destOrd="0" presId="urn:microsoft.com/office/officeart/2018/2/layout/IconLabelList"/>
    <dgm:cxn modelId="{DB8B6CAB-F783-4559-8389-0A296AE74A4D}" type="presParOf" srcId="{4B0C91D5-0F46-4E3B-90EB-35C7B6E22524}" destId="{293995A5-52F3-4C72-99F4-FE9EA9F6CACA}" srcOrd="2" destOrd="0" presId="urn:microsoft.com/office/officeart/2018/2/layout/IconLabelList"/>
    <dgm:cxn modelId="{4E97F6AA-EBD9-4A53-9BEB-8A6A140D291D}" type="presParOf" srcId="{6F2C7582-D9E3-4927-B707-BF4BEB47440D}" destId="{D0FB3E28-AB8F-4754-9620-0CB9F7F02E2B}" srcOrd="3" destOrd="0" presId="urn:microsoft.com/office/officeart/2018/2/layout/IconLabelList"/>
    <dgm:cxn modelId="{15FBE9C3-AD28-45A8-9BF2-35B9E0879000}" type="presParOf" srcId="{6F2C7582-D9E3-4927-B707-BF4BEB47440D}" destId="{EFDB324D-4772-445C-87C3-31B7CA36DDC8}" srcOrd="4" destOrd="0" presId="urn:microsoft.com/office/officeart/2018/2/layout/IconLabelList"/>
    <dgm:cxn modelId="{010E68B2-16E5-415A-87DA-B8BFEA7D6221}" type="presParOf" srcId="{EFDB324D-4772-445C-87C3-31B7CA36DDC8}" destId="{EEE49C55-D71B-4DA0-BA01-951CD2424A4C}" srcOrd="0" destOrd="0" presId="urn:microsoft.com/office/officeart/2018/2/layout/IconLabelList"/>
    <dgm:cxn modelId="{F6DD544B-E336-4F7B-9064-58220DED48D2}" type="presParOf" srcId="{EFDB324D-4772-445C-87C3-31B7CA36DDC8}" destId="{9DD130B5-C9F1-4BBF-8E06-44CB87BF336A}" srcOrd="1" destOrd="0" presId="urn:microsoft.com/office/officeart/2018/2/layout/IconLabelList"/>
    <dgm:cxn modelId="{12624759-B7DD-4FEB-AD37-38B857073BB0}" type="presParOf" srcId="{EFDB324D-4772-445C-87C3-31B7CA36DDC8}" destId="{9162B5C5-8499-40A1-BA13-FBEFB30A0A4A}" srcOrd="2" destOrd="0" presId="urn:microsoft.com/office/officeart/2018/2/layout/IconLabelList"/>
    <dgm:cxn modelId="{D1C7A0B1-1F43-4F1F-9F05-118C0E77A3B8}" type="presParOf" srcId="{6F2C7582-D9E3-4927-B707-BF4BEB47440D}" destId="{4B39141D-148D-410D-8BDE-D93CC16C7DF6}" srcOrd="5" destOrd="0" presId="urn:microsoft.com/office/officeart/2018/2/layout/IconLabelList"/>
    <dgm:cxn modelId="{5B546C5B-21AB-43F5-8D3B-2D68598C7D71}" type="presParOf" srcId="{6F2C7582-D9E3-4927-B707-BF4BEB47440D}" destId="{DFF1A1B6-06DA-4079-A6E1-F325BFFB0A94}" srcOrd="6" destOrd="0" presId="urn:microsoft.com/office/officeart/2018/2/layout/IconLabelList"/>
    <dgm:cxn modelId="{11FE97C8-050B-4BFD-AF8D-46F723FDFDBA}" type="presParOf" srcId="{DFF1A1B6-06DA-4079-A6E1-F325BFFB0A94}" destId="{43598B24-49AD-4C93-9D00-2A5DDF71B6EA}" srcOrd="0" destOrd="0" presId="urn:microsoft.com/office/officeart/2018/2/layout/IconLabelList"/>
    <dgm:cxn modelId="{5210DD67-40DB-4172-8534-A9652161FABF}" type="presParOf" srcId="{DFF1A1B6-06DA-4079-A6E1-F325BFFB0A94}" destId="{008635D2-97BA-4A97-819E-AC10D7256B1B}" srcOrd="1" destOrd="0" presId="urn:microsoft.com/office/officeart/2018/2/layout/IconLabelList"/>
    <dgm:cxn modelId="{9CF46D1C-EBC7-47FF-8A7D-F0988E7FAA5F}" type="presParOf" srcId="{DFF1A1B6-06DA-4079-A6E1-F325BFFB0A94}" destId="{88717514-ECAF-4FF7-8441-DA590F289E1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7CFE6A-B261-451F-A41E-98DA66785C9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204D9FDE-A300-4093-8DC1-9DDB1074F514}">
      <dgm:prSet/>
      <dgm:spPr>
        <a:xfrm>
          <a:off x="1952286" y="317232"/>
          <a:ext cx="3237019" cy="1373280"/>
        </a:xfrm>
        <a:prstGeom prst="rect">
          <a:avLst/>
        </a:prstGeom>
        <a:noFill/>
        <a:ln>
          <a:noFill/>
        </a:ln>
        <a:effectLst/>
      </dgm:spPr>
      <dgm:t>
        <a:bodyPr/>
        <a:lstStyle/>
        <a:p>
          <a:pPr>
            <a:buNone/>
          </a:pPr>
          <a:r>
            <a:rPr lang="en-US" b="0">
              <a:solidFill>
                <a:srgbClr val="000000">
                  <a:hueOff val="0"/>
                  <a:satOff val="0"/>
                  <a:lumOff val="0"/>
                  <a:alphaOff val="0"/>
                </a:srgbClr>
              </a:solidFill>
              <a:latin typeface="Franklin Gothic Book" panose="020B0503020102020204"/>
              <a:ea typeface="+mn-ea"/>
              <a:cs typeface="+mn-cs"/>
            </a:rPr>
            <a:t>Face-to-Face Meeting with physicians and Supply Chain</a:t>
          </a:r>
          <a:endParaRPr lang="en-US">
            <a:solidFill>
              <a:srgbClr val="000000">
                <a:hueOff val="0"/>
                <a:satOff val="0"/>
                <a:lumOff val="0"/>
                <a:alphaOff val="0"/>
              </a:srgbClr>
            </a:solidFill>
            <a:latin typeface="Franklin Gothic Book" panose="020B0503020102020204"/>
            <a:ea typeface="+mn-ea"/>
            <a:cs typeface="+mn-cs"/>
          </a:endParaRPr>
        </a:p>
      </dgm:t>
    </dgm:pt>
    <dgm:pt modelId="{6C711058-A631-4C4D-ACF7-D0D2DE61EA2F}" type="parTrans" cxnId="{21B13E47-C244-4577-A5EA-4437A839C8FE}">
      <dgm:prSet/>
      <dgm:spPr/>
      <dgm:t>
        <a:bodyPr/>
        <a:lstStyle/>
        <a:p>
          <a:endParaRPr lang="en-US"/>
        </a:p>
      </dgm:t>
    </dgm:pt>
    <dgm:pt modelId="{852439E5-2B80-4E6C-BDEC-BDFDEF190A65}" type="sibTrans" cxnId="{21B13E47-C244-4577-A5EA-4437A839C8FE}">
      <dgm:prSet/>
      <dgm:spPr/>
      <dgm:t>
        <a:bodyPr/>
        <a:lstStyle/>
        <a:p>
          <a:endParaRPr lang="en-US"/>
        </a:p>
      </dgm:t>
    </dgm:pt>
    <dgm:pt modelId="{AF1793EE-E44D-4302-82DD-B3E5B977AC84}">
      <dgm:prSet/>
      <dgm:spPr>
        <a:xfrm>
          <a:off x="7420887" y="317232"/>
          <a:ext cx="3237019" cy="1373280"/>
        </a:xfrm>
        <a:prstGeom prst="rect">
          <a:avLst/>
        </a:prstGeom>
        <a:noFill/>
        <a:ln>
          <a:noFill/>
        </a:ln>
        <a:effectLst/>
      </dgm:spPr>
      <dgm:t>
        <a:bodyPr/>
        <a:lstStyle/>
        <a:p>
          <a:pPr>
            <a:buNone/>
          </a:pPr>
          <a:r>
            <a:rPr lang="en-US" b="0">
              <a:solidFill>
                <a:srgbClr val="000000">
                  <a:hueOff val="0"/>
                  <a:satOff val="0"/>
                  <a:lumOff val="0"/>
                  <a:alphaOff val="0"/>
                </a:srgbClr>
              </a:solidFill>
              <a:latin typeface="Franklin Gothic Book" panose="020B0503020102020204"/>
              <a:ea typeface="+mn-ea"/>
              <a:cs typeface="+mn-cs"/>
            </a:rPr>
            <a:t>Mass email communication</a:t>
          </a:r>
          <a:endParaRPr lang="en-US">
            <a:solidFill>
              <a:srgbClr val="000000">
                <a:hueOff val="0"/>
                <a:satOff val="0"/>
                <a:lumOff val="0"/>
                <a:alphaOff val="0"/>
              </a:srgbClr>
            </a:solidFill>
            <a:latin typeface="Franklin Gothic Book" panose="020B0503020102020204"/>
            <a:ea typeface="+mn-ea"/>
            <a:cs typeface="+mn-cs"/>
          </a:endParaRPr>
        </a:p>
      </dgm:t>
    </dgm:pt>
    <dgm:pt modelId="{36BF781F-3F78-4436-909E-A74AB49B5B55}" type="parTrans" cxnId="{1749EE61-47E3-45EC-BF69-7836FCD7050F}">
      <dgm:prSet/>
      <dgm:spPr/>
      <dgm:t>
        <a:bodyPr/>
        <a:lstStyle/>
        <a:p>
          <a:endParaRPr lang="en-US"/>
        </a:p>
      </dgm:t>
    </dgm:pt>
    <dgm:pt modelId="{C42E3393-CDF5-4310-80CB-934F536DD58D}" type="sibTrans" cxnId="{1749EE61-47E3-45EC-BF69-7836FCD7050F}">
      <dgm:prSet/>
      <dgm:spPr/>
      <dgm:t>
        <a:bodyPr/>
        <a:lstStyle/>
        <a:p>
          <a:endParaRPr lang="en-US"/>
        </a:p>
      </dgm:t>
    </dgm:pt>
    <dgm:pt modelId="{D06092E1-C76E-438B-897F-8AC1E78DE197}">
      <dgm:prSet/>
      <dgm:spPr>
        <a:xfrm>
          <a:off x="1952286" y="2383012"/>
          <a:ext cx="3237019" cy="1373280"/>
        </a:xfrm>
        <a:prstGeom prst="rect">
          <a:avLst/>
        </a:prstGeom>
        <a:noFill/>
        <a:ln>
          <a:noFill/>
        </a:ln>
        <a:effectLst/>
      </dgm:spPr>
      <dgm:t>
        <a:bodyPr/>
        <a:lstStyle/>
        <a:p>
          <a:pPr>
            <a:buNone/>
          </a:pPr>
          <a:r>
            <a:rPr lang="en-US" b="0">
              <a:solidFill>
                <a:srgbClr val="000000">
                  <a:hueOff val="0"/>
                  <a:satOff val="0"/>
                  <a:lumOff val="0"/>
                  <a:alphaOff val="0"/>
                </a:srgbClr>
              </a:solidFill>
              <a:latin typeface="Franklin Gothic Book" panose="020B0503020102020204"/>
              <a:ea typeface="+mn-ea"/>
              <a:cs typeface="+mn-cs"/>
            </a:rPr>
            <a:t>Agenda item on service-line meeting</a:t>
          </a:r>
          <a:endParaRPr lang="en-US">
            <a:solidFill>
              <a:srgbClr val="000000">
                <a:hueOff val="0"/>
                <a:satOff val="0"/>
                <a:lumOff val="0"/>
                <a:alphaOff val="0"/>
              </a:srgbClr>
            </a:solidFill>
            <a:latin typeface="Franklin Gothic Book" panose="020B0503020102020204"/>
            <a:ea typeface="+mn-ea"/>
            <a:cs typeface="+mn-cs"/>
          </a:endParaRPr>
        </a:p>
      </dgm:t>
    </dgm:pt>
    <dgm:pt modelId="{94533868-7505-4472-BEAB-075C14323627}" type="parTrans" cxnId="{84977A72-7FD3-45F8-ABB5-835D714B00C4}">
      <dgm:prSet/>
      <dgm:spPr/>
      <dgm:t>
        <a:bodyPr/>
        <a:lstStyle/>
        <a:p>
          <a:endParaRPr lang="en-US"/>
        </a:p>
      </dgm:t>
    </dgm:pt>
    <dgm:pt modelId="{7C1EAFC7-E775-4132-A832-2F02080DC929}" type="sibTrans" cxnId="{84977A72-7FD3-45F8-ABB5-835D714B00C4}">
      <dgm:prSet/>
      <dgm:spPr/>
      <dgm:t>
        <a:bodyPr/>
        <a:lstStyle/>
        <a:p>
          <a:endParaRPr lang="en-US"/>
        </a:p>
      </dgm:t>
    </dgm:pt>
    <dgm:pt modelId="{271CA416-1482-4B2F-A9F9-2F4ABBE1BCC7}">
      <dgm:prSet/>
      <dgm:spPr>
        <a:xfrm>
          <a:off x="7420887" y="2383012"/>
          <a:ext cx="3237019" cy="1373280"/>
        </a:xfrm>
        <a:prstGeom prst="rect">
          <a:avLst/>
        </a:prstGeom>
        <a:noFill/>
        <a:ln>
          <a:noFill/>
        </a:ln>
        <a:effectLst/>
      </dgm:spPr>
      <dgm:t>
        <a:bodyPr/>
        <a:lstStyle/>
        <a:p>
          <a:pPr>
            <a:buNone/>
          </a:pPr>
          <a:r>
            <a:rPr lang="en-US" b="0">
              <a:solidFill>
                <a:srgbClr val="000000">
                  <a:hueOff val="0"/>
                  <a:satOff val="0"/>
                  <a:lumOff val="0"/>
                  <a:alphaOff val="0"/>
                </a:srgbClr>
              </a:solidFill>
              <a:latin typeface="Franklin Gothic Book" panose="020B0503020102020204"/>
              <a:ea typeface="+mn-ea"/>
              <a:cs typeface="+mn-cs"/>
            </a:rPr>
            <a:t>Departmental staff meetings</a:t>
          </a:r>
          <a:endParaRPr lang="en-US">
            <a:solidFill>
              <a:srgbClr val="000000">
                <a:hueOff val="0"/>
                <a:satOff val="0"/>
                <a:lumOff val="0"/>
                <a:alphaOff val="0"/>
              </a:srgbClr>
            </a:solidFill>
            <a:latin typeface="Franklin Gothic Book" panose="020B0503020102020204"/>
            <a:ea typeface="+mn-ea"/>
            <a:cs typeface="+mn-cs"/>
          </a:endParaRPr>
        </a:p>
      </dgm:t>
    </dgm:pt>
    <dgm:pt modelId="{B5DB17C3-9D72-45CE-B400-A359814D3A6C}" type="parTrans" cxnId="{CCF32957-AFDE-4717-A078-301662A9F49E}">
      <dgm:prSet/>
      <dgm:spPr/>
      <dgm:t>
        <a:bodyPr/>
        <a:lstStyle/>
        <a:p>
          <a:endParaRPr lang="en-US"/>
        </a:p>
      </dgm:t>
    </dgm:pt>
    <dgm:pt modelId="{28AF0952-8FC7-4EFD-AE19-34B4744300AE}" type="sibTrans" cxnId="{CCF32957-AFDE-4717-A078-301662A9F49E}">
      <dgm:prSet/>
      <dgm:spPr/>
      <dgm:t>
        <a:bodyPr/>
        <a:lstStyle/>
        <a:p>
          <a:endParaRPr lang="en-US"/>
        </a:p>
      </dgm:t>
    </dgm:pt>
    <dgm:pt modelId="{C3815934-D7BC-4F7C-8CBA-92213DFAFCB9}" type="pres">
      <dgm:prSet presAssocID="{D77CFE6A-B261-451F-A41E-98DA66785C93}" presName="root" presStyleCnt="0">
        <dgm:presLayoutVars>
          <dgm:dir/>
          <dgm:resizeHandles val="exact"/>
        </dgm:presLayoutVars>
      </dgm:prSet>
      <dgm:spPr/>
    </dgm:pt>
    <dgm:pt modelId="{C0C59612-A988-4494-8959-FA7D36C97889}" type="pres">
      <dgm:prSet presAssocID="{D77CFE6A-B261-451F-A41E-98DA66785C93}" presName="container" presStyleCnt="0">
        <dgm:presLayoutVars>
          <dgm:dir/>
          <dgm:resizeHandles val="exact"/>
        </dgm:presLayoutVars>
      </dgm:prSet>
      <dgm:spPr/>
    </dgm:pt>
    <dgm:pt modelId="{19C0C926-2DF4-4665-B933-57B8FF6F601E}" type="pres">
      <dgm:prSet presAssocID="{204D9FDE-A300-4093-8DC1-9DDB1074F514}" presName="compNode" presStyleCnt="0"/>
      <dgm:spPr/>
    </dgm:pt>
    <dgm:pt modelId="{E079C7E0-3AF0-4EE7-B338-4F930675CAB1}" type="pres">
      <dgm:prSet presAssocID="{204D9FDE-A300-4093-8DC1-9DDB1074F514}" presName="iconBgRect" presStyleLbl="bgShp" presStyleIdx="0" presStyleCnt="4"/>
      <dgm:spPr>
        <a:xfrm>
          <a:off x="284731" y="317232"/>
          <a:ext cx="1373280" cy="1373280"/>
        </a:xfrm>
        <a:prstGeom prst="ellipse">
          <a:avLst/>
        </a:prstGeom>
        <a:solidFill>
          <a:srgbClr val="58C2B7">
            <a:tint val="40000"/>
            <a:hueOff val="0"/>
            <a:satOff val="0"/>
            <a:lumOff val="0"/>
            <a:alphaOff val="0"/>
          </a:srgbClr>
        </a:solidFill>
        <a:ln>
          <a:noFill/>
        </a:ln>
        <a:effectLst/>
      </dgm:spPr>
    </dgm:pt>
    <dgm:pt modelId="{98422E6E-A5B4-4F1A-BFEA-D9FB6B92E309}" type="pres">
      <dgm:prSet presAssocID="{204D9FDE-A300-4093-8DC1-9DDB1074F514}" presName="iconRect" presStyleLbl="node1" presStyleIdx="0" presStyleCnt="4"/>
      <dgm:spPr>
        <a:xfrm>
          <a:off x="573120" y="605621"/>
          <a:ext cx="796502" cy="796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Board Room"/>
        </a:ext>
      </dgm:extLst>
    </dgm:pt>
    <dgm:pt modelId="{E6067C09-AF9A-4F9E-A897-5E8CC76CF99E}" type="pres">
      <dgm:prSet presAssocID="{204D9FDE-A300-4093-8DC1-9DDB1074F514}" presName="spaceRect" presStyleCnt="0"/>
      <dgm:spPr/>
    </dgm:pt>
    <dgm:pt modelId="{A631D418-85D2-4A52-9489-44E02F5BB390}" type="pres">
      <dgm:prSet presAssocID="{204D9FDE-A300-4093-8DC1-9DDB1074F514}" presName="textRect" presStyleLbl="revTx" presStyleIdx="0" presStyleCnt="4">
        <dgm:presLayoutVars>
          <dgm:chMax val="1"/>
          <dgm:chPref val="1"/>
        </dgm:presLayoutVars>
      </dgm:prSet>
      <dgm:spPr/>
    </dgm:pt>
    <dgm:pt modelId="{3491730E-249C-45F0-BF90-8BAF49FEED4C}" type="pres">
      <dgm:prSet presAssocID="{852439E5-2B80-4E6C-BDEC-BDFDEF190A65}" presName="sibTrans" presStyleLbl="sibTrans2D1" presStyleIdx="0" presStyleCnt="0"/>
      <dgm:spPr/>
    </dgm:pt>
    <dgm:pt modelId="{41EDD0C8-E457-4033-84D1-833BE8A63B1B}" type="pres">
      <dgm:prSet presAssocID="{AF1793EE-E44D-4302-82DD-B3E5B977AC84}" presName="compNode" presStyleCnt="0"/>
      <dgm:spPr/>
    </dgm:pt>
    <dgm:pt modelId="{3CF65B3C-DC5F-438E-A9C7-0EE3623A3E8C}" type="pres">
      <dgm:prSet presAssocID="{AF1793EE-E44D-4302-82DD-B3E5B977AC84}" presName="iconBgRect" presStyleLbl="bgShp" presStyleIdx="1" presStyleCnt="4"/>
      <dgm:spPr>
        <a:xfrm>
          <a:off x="5753332" y="317232"/>
          <a:ext cx="1373280" cy="1373280"/>
        </a:xfrm>
        <a:prstGeom prst="ellipse">
          <a:avLst/>
        </a:prstGeom>
        <a:solidFill>
          <a:srgbClr val="58C2B7">
            <a:tint val="40000"/>
            <a:hueOff val="0"/>
            <a:satOff val="0"/>
            <a:lumOff val="0"/>
            <a:alphaOff val="0"/>
          </a:srgbClr>
        </a:solidFill>
        <a:ln>
          <a:noFill/>
        </a:ln>
        <a:effectLst/>
      </dgm:spPr>
    </dgm:pt>
    <dgm:pt modelId="{739636B1-884C-4F6D-8311-6DD817660658}" type="pres">
      <dgm:prSet presAssocID="{AF1793EE-E44D-4302-82DD-B3E5B977AC84}" presName="iconRect" presStyleLbl="node1" presStyleIdx="1" presStyleCnt="4"/>
      <dgm:spPr>
        <a:xfrm>
          <a:off x="6041720" y="605621"/>
          <a:ext cx="796502" cy="796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mail"/>
        </a:ext>
      </dgm:extLst>
    </dgm:pt>
    <dgm:pt modelId="{235638E7-31EF-4D11-A41D-E738558A2A2E}" type="pres">
      <dgm:prSet presAssocID="{AF1793EE-E44D-4302-82DD-B3E5B977AC84}" presName="spaceRect" presStyleCnt="0"/>
      <dgm:spPr/>
    </dgm:pt>
    <dgm:pt modelId="{FEC46291-68F3-4BD9-8C8C-0820E923C64C}" type="pres">
      <dgm:prSet presAssocID="{AF1793EE-E44D-4302-82DD-B3E5B977AC84}" presName="textRect" presStyleLbl="revTx" presStyleIdx="1" presStyleCnt="4">
        <dgm:presLayoutVars>
          <dgm:chMax val="1"/>
          <dgm:chPref val="1"/>
        </dgm:presLayoutVars>
      </dgm:prSet>
      <dgm:spPr/>
    </dgm:pt>
    <dgm:pt modelId="{FAC6DE42-21F2-4762-8FD2-0E8B3D19EFA0}" type="pres">
      <dgm:prSet presAssocID="{C42E3393-CDF5-4310-80CB-934F536DD58D}" presName="sibTrans" presStyleLbl="sibTrans2D1" presStyleIdx="0" presStyleCnt="0"/>
      <dgm:spPr/>
    </dgm:pt>
    <dgm:pt modelId="{B8F8C46D-AC80-497C-93ED-72990E2A2C22}" type="pres">
      <dgm:prSet presAssocID="{D06092E1-C76E-438B-897F-8AC1E78DE197}" presName="compNode" presStyleCnt="0"/>
      <dgm:spPr/>
    </dgm:pt>
    <dgm:pt modelId="{9D87C8AC-D058-4869-BA4C-21174700FE8D}" type="pres">
      <dgm:prSet presAssocID="{D06092E1-C76E-438B-897F-8AC1E78DE197}" presName="iconBgRect" presStyleLbl="bgShp" presStyleIdx="2" presStyleCnt="4"/>
      <dgm:spPr>
        <a:xfrm>
          <a:off x="284731" y="2383012"/>
          <a:ext cx="1373280" cy="1373280"/>
        </a:xfrm>
        <a:prstGeom prst="ellipse">
          <a:avLst/>
        </a:prstGeom>
        <a:solidFill>
          <a:srgbClr val="58C2B7">
            <a:tint val="40000"/>
            <a:hueOff val="0"/>
            <a:satOff val="0"/>
            <a:lumOff val="0"/>
            <a:alphaOff val="0"/>
          </a:srgbClr>
        </a:solidFill>
        <a:ln>
          <a:noFill/>
        </a:ln>
        <a:effectLst/>
      </dgm:spPr>
    </dgm:pt>
    <dgm:pt modelId="{6FD20B50-8A37-472B-B519-EB01230AF8EF}" type="pres">
      <dgm:prSet presAssocID="{D06092E1-C76E-438B-897F-8AC1E78DE197}" presName="iconRect" presStyleLbl="node1" presStyleIdx="2" presStyleCnt="4"/>
      <dgm:spPr>
        <a:xfrm>
          <a:off x="573120" y="2671401"/>
          <a:ext cx="796502" cy="7965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 List"/>
        </a:ext>
      </dgm:extLst>
    </dgm:pt>
    <dgm:pt modelId="{A3DA3D60-3446-49F8-B683-E7F85763747C}" type="pres">
      <dgm:prSet presAssocID="{D06092E1-C76E-438B-897F-8AC1E78DE197}" presName="spaceRect" presStyleCnt="0"/>
      <dgm:spPr/>
    </dgm:pt>
    <dgm:pt modelId="{E3606102-CF08-45B9-9D84-FEEF5D3754D9}" type="pres">
      <dgm:prSet presAssocID="{D06092E1-C76E-438B-897F-8AC1E78DE197}" presName="textRect" presStyleLbl="revTx" presStyleIdx="2" presStyleCnt="4">
        <dgm:presLayoutVars>
          <dgm:chMax val="1"/>
          <dgm:chPref val="1"/>
        </dgm:presLayoutVars>
      </dgm:prSet>
      <dgm:spPr/>
    </dgm:pt>
    <dgm:pt modelId="{7AA1703A-DA93-4E5E-BF66-1ABF8C67AE61}" type="pres">
      <dgm:prSet presAssocID="{7C1EAFC7-E775-4132-A832-2F02080DC929}" presName="sibTrans" presStyleLbl="sibTrans2D1" presStyleIdx="0" presStyleCnt="0"/>
      <dgm:spPr/>
    </dgm:pt>
    <dgm:pt modelId="{7963968C-A34A-4FC1-9336-4212E5F925E8}" type="pres">
      <dgm:prSet presAssocID="{271CA416-1482-4B2F-A9F9-2F4ABBE1BCC7}" presName="compNode" presStyleCnt="0"/>
      <dgm:spPr/>
    </dgm:pt>
    <dgm:pt modelId="{D2D59468-CF4C-44C6-BC51-445AC8EAF88E}" type="pres">
      <dgm:prSet presAssocID="{271CA416-1482-4B2F-A9F9-2F4ABBE1BCC7}" presName="iconBgRect" presStyleLbl="bgShp" presStyleIdx="3" presStyleCnt="4"/>
      <dgm:spPr>
        <a:xfrm>
          <a:off x="5753332" y="2383012"/>
          <a:ext cx="1373280" cy="1373280"/>
        </a:xfrm>
        <a:prstGeom prst="ellipse">
          <a:avLst/>
        </a:prstGeom>
        <a:solidFill>
          <a:srgbClr val="58C2B7">
            <a:tint val="40000"/>
            <a:hueOff val="0"/>
            <a:satOff val="0"/>
            <a:lumOff val="0"/>
            <a:alphaOff val="0"/>
          </a:srgbClr>
        </a:solidFill>
        <a:ln>
          <a:noFill/>
        </a:ln>
        <a:effectLst/>
      </dgm:spPr>
    </dgm:pt>
    <dgm:pt modelId="{1B0CE06F-6868-46F7-862D-C412B280EC7A}" type="pres">
      <dgm:prSet presAssocID="{271CA416-1482-4B2F-A9F9-2F4ABBE1BCC7}" presName="iconRect" presStyleLbl="node1" presStyleIdx="3" presStyleCnt="4"/>
      <dgm:spPr>
        <a:xfrm>
          <a:off x="6041720" y="2671401"/>
          <a:ext cx="796502" cy="7965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eeting"/>
        </a:ext>
      </dgm:extLst>
    </dgm:pt>
    <dgm:pt modelId="{875F6587-E607-49E5-92DC-BEA717933936}" type="pres">
      <dgm:prSet presAssocID="{271CA416-1482-4B2F-A9F9-2F4ABBE1BCC7}" presName="spaceRect" presStyleCnt="0"/>
      <dgm:spPr/>
    </dgm:pt>
    <dgm:pt modelId="{B39E2952-82D3-47DE-98F4-2BF50F0DA840}" type="pres">
      <dgm:prSet presAssocID="{271CA416-1482-4B2F-A9F9-2F4ABBE1BCC7}" presName="textRect" presStyleLbl="revTx" presStyleIdx="3" presStyleCnt="4">
        <dgm:presLayoutVars>
          <dgm:chMax val="1"/>
          <dgm:chPref val="1"/>
        </dgm:presLayoutVars>
      </dgm:prSet>
      <dgm:spPr/>
    </dgm:pt>
  </dgm:ptLst>
  <dgm:cxnLst>
    <dgm:cxn modelId="{6524B800-C150-4550-A696-57A6E75769D4}" type="presOf" srcId="{852439E5-2B80-4E6C-BDEC-BDFDEF190A65}" destId="{3491730E-249C-45F0-BF90-8BAF49FEED4C}" srcOrd="0" destOrd="0" presId="urn:microsoft.com/office/officeart/2018/2/layout/IconCircleList"/>
    <dgm:cxn modelId="{3F89783D-DAFC-4DA7-BF56-E1BB5BF262C4}" type="presOf" srcId="{D77CFE6A-B261-451F-A41E-98DA66785C93}" destId="{C3815934-D7BC-4F7C-8CBA-92213DFAFCB9}" srcOrd="0" destOrd="0" presId="urn:microsoft.com/office/officeart/2018/2/layout/IconCircleList"/>
    <dgm:cxn modelId="{1749EE61-47E3-45EC-BF69-7836FCD7050F}" srcId="{D77CFE6A-B261-451F-A41E-98DA66785C93}" destId="{AF1793EE-E44D-4302-82DD-B3E5B977AC84}" srcOrd="1" destOrd="0" parTransId="{36BF781F-3F78-4436-909E-A74AB49B5B55}" sibTransId="{C42E3393-CDF5-4310-80CB-934F536DD58D}"/>
    <dgm:cxn modelId="{21B13E47-C244-4577-A5EA-4437A839C8FE}" srcId="{D77CFE6A-B261-451F-A41E-98DA66785C93}" destId="{204D9FDE-A300-4093-8DC1-9DDB1074F514}" srcOrd="0" destOrd="0" parTransId="{6C711058-A631-4C4D-ACF7-D0D2DE61EA2F}" sibTransId="{852439E5-2B80-4E6C-BDEC-BDFDEF190A65}"/>
    <dgm:cxn modelId="{84977A72-7FD3-45F8-ABB5-835D714B00C4}" srcId="{D77CFE6A-B261-451F-A41E-98DA66785C93}" destId="{D06092E1-C76E-438B-897F-8AC1E78DE197}" srcOrd="2" destOrd="0" parTransId="{94533868-7505-4472-BEAB-075C14323627}" sibTransId="{7C1EAFC7-E775-4132-A832-2F02080DC929}"/>
    <dgm:cxn modelId="{F970B475-5A2A-4FA1-9933-49FD87686C06}" type="presOf" srcId="{204D9FDE-A300-4093-8DC1-9DDB1074F514}" destId="{A631D418-85D2-4A52-9489-44E02F5BB390}" srcOrd="0" destOrd="0" presId="urn:microsoft.com/office/officeart/2018/2/layout/IconCircleList"/>
    <dgm:cxn modelId="{CCF32957-AFDE-4717-A078-301662A9F49E}" srcId="{D77CFE6A-B261-451F-A41E-98DA66785C93}" destId="{271CA416-1482-4B2F-A9F9-2F4ABBE1BCC7}" srcOrd="3" destOrd="0" parTransId="{B5DB17C3-9D72-45CE-B400-A359814D3A6C}" sibTransId="{28AF0952-8FC7-4EFD-AE19-34B4744300AE}"/>
    <dgm:cxn modelId="{A76DA87C-E441-4BAB-A551-15D901C5DFAA}" type="presOf" srcId="{7C1EAFC7-E775-4132-A832-2F02080DC929}" destId="{7AA1703A-DA93-4E5E-BF66-1ABF8C67AE61}" srcOrd="0" destOrd="0" presId="urn:microsoft.com/office/officeart/2018/2/layout/IconCircleList"/>
    <dgm:cxn modelId="{97E14C82-46F7-4C4E-A8C1-0CA32C6B7B20}" type="presOf" srcId="{C42E3393-CDF5-4310-80CB-934F536DD58D}" destId="{FAC6DE42-21F2-4762-8FD2-0E8B3D19EFA0}" srcOrd="0" destOrd="0" presId="urn:microsoft.com/office/officeart/2018/2/layout/IconCircleList"/>
    <dgm:cxn modelId="{99EE238F-4749-4719-8976-B5F6A3E878CF}" type="presOf" srcId="{AF1793EE-E44D-4302-82DD-B3E5B977AC84}" destId="{FEC46291-68F3-4BD9-8C8C-0820E923C64C}" srcOrd="0" destOrd="0" presId="urn:microsoft.com/office/officeart/2018/2/layout/IconCircleList"/>
    <dgm:cxn modelId="{99B313AA-BED3-4897-98A6-C2FA5CDF44E9}" type="presOf" srcId="{271CA416-1482-4B2F-A9F9-2F4ABBE1BCC7}" destId="{B39E2952-82D3-47DE-98F4-2BF50F0DA840}" srcOrd="0" destOrd="0" presId="urn:microsoft.com/office/officeart/2018/2/layout/IconCircleList"/>
    <dgm:cxn modelId="{129B88E6-12FD-45D6-A1C7-C807E3BF0554}" type="presOf" srcId="{D06092E1-C76E-438B-897F-8AC1E78DE197}" destId="{E3606102-CF08-45B9-9D84-FEEF5D3754D9}" srcOrd="0" destOrd="0" presId="urn:microsoft.com/office/officeart/2018/2/layout/IconCircleList"/>
    <dgm:cxn modelId="{82DE8AF6-AC3E-45B6-86BA-71BBE941D621}" type="presParOf" srcId="{C3815934-D7BC-4F7C-8CBA-92213DFAFCB9}" destId="{C0C59612-A988-4494-8959-FA7D36C97889}" srcOrd="0" destOrd="0" presId="urn:microsoft.com/office/officeart/2018/2/layout/IconCircleList"/>
    <dgm:cxn modelId="{40DEB578-8599-4BBB-A342-2B7EBD09AAA9}" type="presParOf" srcId="{C0C59612-A988-4494-8959-FA7D36C97889}" destId="{19C0C926-2DF4-4665-B933-57B8FF6F601E}" srcOrd="0" destOrd="0" presId="urn:microsoft.com/office/officeart/2018/2/layout/IconCircleList"/>
    <dgm:cxn modelId="{46A3CEC9-D23C-4330-BC45-B5F16C4695A6}" type="presParOf" srcId="{19C0C926-2DF4-4665-B933-57B8FF6F601E}" destId="{E079C7E0-3AF0-4EE7-B338-4F930675CAB1}" srcOrd="0" destOrd="0" presId="urn:microsoft.com/office/officeart/2018/2/layout/IconCircleList"/>
    <dgm:cxn modelId="{BA051B8F-90EA-45CE-A33D-E126C3DC4AA2}" type="presParOf" srcId="{19C0C926-2DF4-4665-B933-57B8FF6F601E}" destId="{98422E6E-A5B4-4F1A-BFEA-D9FB6B92E309}" srcOrd="1" destOrd="0" presId="urn:microsoft.com/office/officeart/2018/2/layout/IconCircleList"/>
    <dgm:cxn modelId="{1AED25B9-DE90-4CB6-9BAF-36BFC8331A3A}" type="presParOf" srcId="{19C0C926-2DF4-4665-B933-57B8FF6F601E}" destId="{E6067C09-AF9A-4F9E-A897-5E8CC76CF99E}" srcOrd="2" destOrd="0" presId="urn:microsoft.com/office/officeart/2018/2/layout/IconCircleList"/>
    <dgm:cxn modelId="{CF6B09C1-2586-4471-9A31-C0D591C611C2}" type="presParOf" srcId="{19C0C926-2DF4-4665-B933-57B8FF6F601E}" destId="{A631D418-85D2-4A52-9489-44E02F5BB390}" srcOrd="3" destOrd="0" presId="urn:microsoft.com/office/officeart/2018/2/layout/IconCircleList"/>
    <dgm:cxn modelId="{343275A6-7F7E-48B4-8A74-1D2EA14D4726}" type="presParOf" srcId="{C0C59612-A988-4494-8959-FA7D36C97889}" destId="{3491730E-249C-45F0-BF90-8BAF49FEED4C}" srcOrd="1" destOrd="0" presId="urn:microsoft.com/office/officeart/2018/2/layout/IconCircleList"/>
    <dgm:cxn modelId="{B34D2BCD-BA91-4123-A266-C0A60A924B59}" type="presParOf" srcId="{C0C59612-A988-4494-8959-FA7D36C97889}" destId="{41EDD0C8-E457-4033-84D1-833BE8A63B1B}" srcOrd="2" destOrd="0" presId="urn:microsoft.com/office/officeart/2018/2/layout/IconCircleList"/>
    <dgm:cxn modelId="{A8B0DA17-A1B1-4424-AF3C-32BC2C938F87}" type="presParOf" srcId="{41EDD0C8-E457-4033-84D1-833BE8A63B1B}" destId="{3CF65B3C-DC5F-438E-A9C7-0EE3623A3E8C}" srcOrd="0" destOrd="0" presId="urn:microsoft.com/office/officeart/2018/2/layout/IconCircleList"/>
    <dgm:cxn modelId="{B4B416ED-79AB-412E-9F78-59616D450B3B}" type="presParOf" srcId="{41EDD0C8-E457-4033-84D1-833BE8A63B1B}" destId="{739636B1-884C-4F6D-8311-6DD817660658}" srcOrd="1" destOrd="0" presId="urn:microsoft.com/office/officeart/2018/2/layout/IconCircleList"/>
    <dgm:cxn modelId="{48C68C5C-412E-4EF4-AA1B-D1293BB8A170}" type="presParOf" srcId="{41EDD0C8-E457-4033-84D1-833BE8A63B1B}" destId="{235638E7-31EF-4D11-A41D-E738558A2A2E}" srcOrd="2" destOrd="0" presId="urn:microsoft.com/office/officeart/2018/2/layout/IconCircleList"/>
    <dgm:cxn modelId="{1EA6D7D3-1FB5-4800-8E92-493A1ADD3F11}" type="presParOf" srcId="{41EDD0C8-E457-4033-84D1-833BE8A63B1B}" destId="{FEC46291-68F3-4BD9-8C8C-0820E923C64C}" srcOrd="3" destOrd="0" presId="urn:microsoft.com/office/officeart/2018/2/layout/IconCircleList"/>
    <dgm:cxn modelId="{49F83F85-0A42-4F44-A294-297642AEF489}" type="presParOf" srcId="{C0C59612-A988-4494-8959-FA7D36C97889}" destId="{FAC6DE42-21F2-4762-8FD2-0E8B3D19EFA0}" srcOrd="3" destOrd="0" presId="urn:microsoft.com/office/officeart/2018/2/layout/IconCircleList"/>
    <dgm:cxn modelId="{A5C39EF6-BC0E-4C9D-A4CF-C4B0878B6184}" type="presParOf" srcId="{C0C59612-A988-4494-8959-FA7D36C97889}" destId="{B8F8C46D-AC80-497C-93ED-72990E2A2C22}" srcOrd="4" destOrd="0" presId="urn:microsoft.com/office/officeart/2018/2/layout/IconCircleList"/>
    <dgm:cxn modelId="{DF4FDA80-081E-489B-A2F4-4D5FB27A3485}" type="presParOf" srcId="{B8F8C46D-AC80-497C-93ED-72990E2A2C22}" destId="{9D87C8AC-D058-4869-BA4C-21174700FE8D}" srcOrd="0" destOrd="0" presId="urn:microsoft.com/office/officeart/2018/2/layout/IconCircleList"/>
    <dgm:cxn modelId="{FF0EE372-35AE-43FA-966B-16957F401D52}" type="presParOf" srcId="{B8F8C46D-AC80-497C-93ED-72990E2A2C22}" destId="{6FD20B50-8A37-472B-B519-EB01230AF8EF}" srcOrd="1" destOrd="0" presId="urn:microsoft.com/office/officeart/2018/2/layout/IconCircleList"/>
    <dgm:cxn modelId="{A6CF9170-DDDD-43F5-A9F2-105DBE485CB2}" type="presParOf" srcId="{B8F8C46D-AC80-497C-93ED-72990E2A2C22}" destId="{A3DA3D60-3446-49F8-B683-E7F85763747C}" srcOrd="2" destOrd="0" presId="urn:microsoft.com/office/officeart/2018/2/layout/IconCircleList"/>
    <dgm:cxn modelId="{810530A6-06B0-4F8A-86D6-89A1F191D40B}" type="presParOf" srcId="{B8F8C46D-AC80-497C-93ED-72990E2A2C22}" destId="{E3606102-CF08-45B9-9D84-FEEF5D3754D9}" srcOrd="3" destOrd="0" presId="urn:microsoft.com/office/officeart/2018/2/layout/IconCircleList"/>
    <dgm:cxn modelId="{3CEFE11B-B7EC-45E9-8550-5AC9416C5807}" type="presParOf" srcId="{C0C59612-A988-4494-8959-FA7D36C97889}" destId="{7AA1703A-DA93-4E5E-BF66-1ABF8C67AE61}" srcOrd="5" destOrd="0" presId="urn:microsoft.com/office/officeart/2018/2/layout/IconCircleList"/>
    <dgm:cxn modelId="{1B32FD17-0B72-4CFD-BB37-4522531F6964}" type="presParOf" srcId="{C0C59612-A988-4494-8959-FA7D36C97889}" destId="{7963968C-A34A-4FC1-9336-4212E5F925E8}" srcOrd="6" destOrd="0" presId="urn:microsoft.com/office/officeart/2018/2/layout/IconCircleList"/>
    <dgm:cxn modelId="{615AD76B-AB5D-4EDD-9E0A-D2D4BFB40447}" type="presParOf" srcId="{7963968C-A34A-4FC1-9336-4212E5F925E8}" destId="{D2D59468-CF4C-44C6-BC51-445AC8EAF88E}" srcOrd="0" destOrd="0" presId="urn:microsoft.com/office/officeart/2018/2/layout/IconCircleList"/>
    <dgm:cxn modelId="{EDFAF062-308E-4BC2-B3C6-14556C6E9D1C}" type="presParOf" srcId="{7963968C-A34A-4FC1-9336-4212E5F925E8}" destId="{1B0CE06F-6868-46F7-862D-C412B280EC7A}" srcOrd="1" destOrd="0" presId="urn:microsoft.com/office/officeart/2018/2/layout/IconCircleList"/>
    <dgm:cxn modelId="{8C171E12-2FC4-42F8-A580-BB78C57770B4}" type="presParOf" srcId="{7963968C-A34A-4FC1-9336-4212E5F925E8}" destId="{875F6587-E607-49E5-92DC-BEA717933936}" srcOrd="2" destOrd="0" presId="urn:microsoft.com/office/officeart/2018/2/layout/IconCircleList"/>
    <dgm:cxn modelId="{9C1DFDCA-541C-47CA-A843-A461A799E270}" type="presParOf" srcId="{7963968C-A34A-4FC1-9336-4212E5F925E8}" destId="{B39E2952-82D3-47DE-98F4-2BF50F0DA84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B7353-5A4B-4EF3-8367-520192B90996}">
      <dsp:nvSpPr>
        <dsp:cNvPr id="0" name=""/>
        <dsp:cNvSpPr/>
      </dsp:nvSpPr>
      <dsp:spPr>
        <a:xfrm>
          <a:off x="2177319" y="27886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E0D93A-F748-4CC0-8EC6-F24388B24415}">
      <dsp:nvSpPr>
        <dsp:cNvPr id="0" name=""/>
        <dsp:cNvSpPr/>
      </dsp:nvSpPr>
      <dsp:spPr>
        <a:xfrm>
          <a:off x="773319" y="194204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Pricing Reduction Strategies</a:t>
          </a:r>
        </a:p>
      </dsp:txBody>
      <dsp:txXfrm>
        <a:off x="773319" y="1942040"/>
        <a:ext cx="4320000" cy="648000"/>
      </dsp:txXfrm>
    </dsp:sp>
    <dsp:sp modelId="{D2EA941F-3A77-4257-88FA-C09DC53E3C99}">
      <dsp:nvSpPr>
        <dsp:cNvPr id="0" name=""/>
        <dsp:cNvSpPr/>
      </dsp:nvSpPr>
      <dsp:spPr>
        <a:xfrm>
          <a:off x="773319" y="2660356"/>
          <a:ext cx="4320000" cy="113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Group Purchasing Coalitions</a:t>
          </a:r>
        </a:p>
        <a:p>
          <a:pPr marL="0" lvl="0" indent="0" algn="ctr" defTabSz="755650">
            <a:lnSpc>
              <a:spcPct val="90000"/>
            </a:lnSpc>
            <a:spcBef>
              <a:spcPct val="0"/>
            </a:spcBef>
            <a:spcAft>
              <a:spcPct val="35000"/>
            </a:spcAft>
            <a:buNone/>
          </a:pPr>
          <a:r>
            <a:rPr lang="en-US" sz="1700" kern="1200"/>
            <a:t>Value Analysis and Competitive Sourcing</a:t>
          </a:r>
        </a:p>
        <a:p>
          <a:pPr marL="0" lvl="0" indent="0" algn="ctr" defTabSz="755650">
            <a:lnSpc>
              <a:spcPct val="90000"/>
            </a:lnSpc>
            <a:spcBef>
              <a:spcPct val="0"/>
            </a:spcBef>
            <a:spcAft>
              <a:spcPct val="35000"/>
            </a:spcAft>
            <a:buNone/>
          </a:pPr>
          <a:r>
            <a:rPr lang="en-US" sz="1700" kern="1200"/>
            <a:t>Payment-Cap Models</a:t>
          </a:r>
        </a:p>
      </dsp:txBody>
      <dsp:txXfrm>
        <a:off x="773319" y="2660356"/>
        <a:ext cx="4320000" cy="1134306"/>
      </dsp:txXfrm>
    </dsp:sp>
    <dsp:sp modelId="{32EF0595-61CC-4EC3-98BC-54520738D9CE}">
      <dsp:nvSpPr>
        <dsp:cNvPr id="0" name=""/>
        <dsp:cNvSpPr/>
      </dsp:nvSpPr>
      <dsp:spPr>
        <a:xfrm>
          <a:off x="7253319" y="27886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47BBF-5D5D-493F-A217-B878B369FBE7}">
      <dsp:nvSpPr>
        <dsp:cNvPr id="0" name=""/>
        <dsp:cNvSpPr/>
      </dsp:nvSpPr>
      <dsp:spPr>
        <a:xfrm>
          <a:off x="5849319" y="194204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Standardization Strategies</a:t>
          </a:r>
        </a:p>
      </dsp:txBody>
      <dsp:txXfrm>
        <a:off x="5849319" y="1942040"/>
        <a:ext cx="4320000" cy="648000"/>
      </dsp:txXfrm>
    </dsp:sp>
    <dsp:sp modelId="{E6331AE6-4699-48DE-ADB2-C254092E66A5}">
      <dsp:nvSpPr>
        <dsp:cNvPr id="0" name=""/>
        <dsp:cNvSpPr/>
      </dsp:nvSpPr>
      <dsp:spPr>
        <a:xfrm>
          <a:off x="5849319" y="2660356"/>
          <a:ext cx="4320000" cy="113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Formulary Models</a:t>
          </a:r>
        </a:p>
        <a:p>
          <a:pPr marL="0" lvl="0" indent="0" algn="ctr" defTabSz="755650">
            <a:lnSpc>
              <a:spcPct val="90000"/>
            </a:lnSpc>
            <a:spcBef>
              <a:spcPct val="0"/>
            </a:spcBef>
            <a:spcAft>
              <a:spcPct val="35000"/>
            </a:spcAft>
            <a:buNone/>
          </a:pPr>
          <a:r>
            <a:rPr lang="en-US" sz="1700" kern="1200"/>
            <a:t>Utilization Management/Tiered Contracts</a:t>
          </a:r>
        </a:p>
        <a:p>
          <a:pPr marL="0" lvl="0" indent="0" algn="ctr" defTabSz="755650">
            <a:lnSpc>
              <a:spcPct val="90000"/>
            </a:lnSpc>
            <a:spcBef>
              <a:spcPct val="0"/>
            </a:spcBef>
            <a:spcAft>
              <a:spcPct val="35000"/>
            </a:spcAft>
            <a:buNone/>
          </a:pPr>
          <a:r>
            <a:rPr lang="en-US" sz="1700" kern="1200"/>
            <a:t>Evidence-Based Practice</a:t>
          </a:r>
        </a:p>
      </dsp:txBody>
      <dsp:txXfrm>
        <a:off x="5849319" y="2660356"/>
        <a:ext cx="4320000" cy="1134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B7353-5A4B-4EF3-8367-520192B90996}">
      <dsp:nvSpPr>
        <dsp:cNvPr id="0" name=""/>
        <dsp:cNvSpPr/>
      </dsp:nvSpPr>
      <dsp:spPr>
        <a:xfrm>
          <a:off x="2177319" y="27886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E0D93A-F748-4CC0-8EC6-F24388B24415}">
      <dsp:nvSpPr>
        <dsp:cNvPr id="0" name=""/>
        <dsp:cNvSpPr/>
      </dsp:nvSpPr>
      <dsp:spPr>
        <a:xfrm>
          <a:off x="773319" y="194204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Cheaper Stuff</a:t>
          </a:r>
        </a:p>
      </dsp:txBody>
      <dsp:txXfrm>
        <a:off x="773319" y="1942040"/>
        <a:ext cx="4320000" cy="648000"/>
      </dsp:txXfrm>
    </dsp:sp>
    <dsp:sp modelId="{D2EA941F-3A77-4257-88FA-C09DC53E3C99}">
      <dsp:nvSpPr>
        <dsp:cNvPr id="0" name=""/>
        <dsp:cNvSpPr/>
      </dsp:nvSpPr>
      <dsp:spPr>
        <a:xfrm>
          <a:off x="773319" y="2660356"/>
          <a:ext cx="4320000" cy="113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Group Purchasing Coalitions</a:t>
          </a:r>
        </a:p>
        <a:p>
          <a:pPr marL="0" lvl="0" indent="0" algn="ctr" defTabSz="755650">
            <a:lnSpc>
              <a:spcPct val="90000"/>
            </a:lnSpc>
            <a:spcBef>
              <a:spcPct val="0"/>
            </a:spcBef>
            <a:spcAft>
              <a:spcPct val="35000"/>
            </a:spcAft>
            <a:buNone/>
          </a:pPr>
          <a:r>
            <a:rPr lang="en-US" sz="1700" kern="1200"/>
            <a:t>Value Analysis and Competitive Sourcing</a:t>
          </a:r>
        </a:p>
        <a:p>
          <a:pPr marL="0" lvl="0" indent="0" algn="ctr" defTabSz="755650">
            <a:lnSpc>
              <a:spcPct val="90000"/>
            </a:lnSpc>
            <a:spcBef>
              <a:spcPct val="0"/>
            </a:spcBef>
            <a:spcAft>
              <a:spcPct val="35000"/>
            </a:spcAft>
            <a:buNone/>
          </a:pPr>
          <a:r>
            <a:rPr lang="en-US" sz="1700" kern="1200"/>
            <a:t>Payment-Cap Models</a:t>
          </a:r>
        </a:p>
      </dsp:txBody>
      <dsp:txXfrm>
        <a:off x="773319" y="2660356"/>
        <a:ext cx="4320000" cy="1134306"/>
      </dsp:txXfrm>
    </dsp:sp>
    <dsp:sp modelId="{32EF0595-61CC-4EC3-98BC-54520738D9CE}">
      <dsp:nvSpPr>
        <dsp:cNvPr id="0" name=""/>
        <dsp:cNvSpPr/>
      </dsp:nvSpPr>
      <dsp:spPr>
        <a:xfrm>
          <a:off x="7253319" y="27886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47BBF-5D5D-493F-A217-B878B369FBE7}">
      <dsp:nvSpPr>
        <dsp:cNvPr id="0" name=""/>
        <dsp:cNvSpPr/>
      </dsp:nvSpPr>
      <dsp:spPr>
        <a:xfrm>
          <a:off x="5849319" y="194204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Less Stuff</a:t>
          </a:r>
        </a:p>
      </dsp:txBody>
      <dsp:txXfrm>
        <a:off x="5849319" y="1942040"/>
        <a:ext cx="4320000" cy="648000"/>
      </dsp:txXfrm>
    </dsp:sp>
    <dsp:sp modelId="{E6331AE6-4699-48DE-ADB2-C254092E66A5}">
      <dsp:nvSpPr>
        <dsp:cNvPr id="0" name=""/>
        <dsp:cNvSpPr/>
      </dsp:nvSpPr>
      <dsp:spPr>
        <a:xfrm>
          <a:off x="5849319" y="2660356"/>
          <a:ext cx="4320000" cy="113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Formulary Models</a:t>
          </a:r>
        </a:p>
        <a:p>
          <a:pPr marL="0" lvl="0" indent="0" algn="ctr" defTabSz="755650">
            <a:lnSpc>
              <a:spcPct val="90000"/>
            </a:lnSpc>
            <a:spcBef>
              <a:spcPct val="0"/>
            </a:spcBef>
            <a:spcAft>
              <a:spcPct val="35000"/>
            </a:spcAft>
            <a:buNone/>
          </a:pPr>
          <a:r>
            <a:rPr lang="en-US" sz="1700" kern="1200"/>
            <a:t>Utilization Management/Tiered Contracts</a:t>
          </a:r>
        </a:p>
        <a:p>
          <a:pPr marL="0" lvl="0" indent="0" algn="ctr" defTabSz="755650">
            <a:lnSpc>
              <a:spcPct val="90000"/>
            </a:lnSpc>
            <a:spcBef>
              <a:spcPct val="0"/>
            </a:spcBef>
            <a:spcAft>
              <a:spcPct val="35000"/>
            </a:spcAft>
            <a:buNone/>
          </a:pPr>
          <a:r>
            <a:rPr lang="en-US" sz="1700" kern="1200"/>
            <a:t>Evidence-Based Practice</a:t>
          </a:r>
        </a:p>
      </dsp:txBody>
      <dsp:txXfrm>
        <a:off x="5849319" y="2660356"/>
        <a:ext cx="4320000" cy="1134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9F1D3-65B8-4181-833C-69036BEB7A16}">
      <dsp:nvSpPr>
        <dsp:cNvPr id="0" name=""/>
        <dsp:cNvSpPr/>
      </dsp:nvSpPr>
      <dsp:spPr>
        <a:xfrm>
          <a:off x="2023873" y="2827885"/>
          <a:ext cx="1875948" cy="1875948"/>
        </a:xfrm>
        <a:prstGeom prst="ellipse">
          <a:avLst/>
        </a:prstGeom>
        <a:solidFill>
          <a:schemeClr val="bg1"/>
        </a:solidFill>
        <a:ln w="44450" cap="flat" cmpd="sng" algn="ctr">
          <a:solidFill>
            <a:schemeClr val="accent1">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0070C0"/>
              </a:solidFill>
            </a:rPr>
            <a:t>Henry</a:t>
          </a:r>
        </a:p>
        <a:p>
          <a:pPr marL="0" lvl="0" indent="0" algn="l" defTabSz="1066800">
            <a:lnSpc>
              <a:spcPct val="90000"/>
            </a:lnSpc>
            <a:spcBef>
              <a:spcPct val="0"/>
            </a:spcBef>
            <a:spcAft>
              <a:spcPct val="35000"/>
            </a:spcAft>
            <a:buNone/>
          </a:pPr>
          <a:r>
            <a:rPr lang="en-US" sz="2400" kern="1200">
              <a:solidFill>
                <a:srgbClr val="002060"/>
              </a:solidFill>
            </a:rPr>
            <a:t>Ford</a:t>
          </a:r>
        </a:p>
        <a:p>
          <a:pPr marL="0" lvl="0" indent="0" algn="l" defTabSz="1066800">
            <a:lnSpc>
              <a:spcPct val="90000"/>
            </a:lnSpc>
            <a:spcBef>
              <a:spcPct val="0"/>
            </a:spcBef>
            <a:spcAft>
              <a:spcPct val="35000"/>
            </a:spcAft>
            <a:buNone/>
          </a:pPr>
          <a:r>
            <a:rPr lang="en-US" sz="2400" kern="1200">
              <a:solidFill>
                <a:schemeClr val="accent1">
                  <a:lumMod val="60000"/>
                  <a:lumOff val="40000"/>
                </a:schemeClr>
              </a:solidFill>
            </a:rPr>
            <a:t>Health</a:t>
          </a:r>
        </a:p>
      </dsp:txBody>
      <dsp:txXfrm>
        <a:off x="2298599" y="3102611"/>
        <a:ext cx="1326496" cy="1326496"/>
      </dsp:txXfrm>
    </dsp:sp>
    <dsp:sp modelId="{98FEBC12-354B-4620-B0C3-21A43030155C}">
      <dsp:nvSpPr>
        <dsp:cNvPr id="0" name=""/>
        <dsp:cNvSpPr/>
      </dsp:nvSpPr>
      <dsp:spPr>
        <a:xfrm rot="12896672">
          <a:off x="756962" y="2481795"/>
          <a:ext cx="1499665" cy="53464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E5CCB5-E973-4C36-BB6A-3324A8A783FD}">
      <dsp:nvSpPr>
        <dsp:cNvPr id="0" name=""/>
        <dsp:cNvSpPr/>
      </dsp:nvSpPr>
      <dsp:spPr>
        <a:xfrm>
          <a:off x="1076" y="1606766"/>
          <a:ext cx="1782151" cy="142572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Employed</a:t>
          </a:r>
        </a:p>
      </dsp:txBody>
      <dsp:txXfrm>
        <a:off x="42834" y="1648524"/>
        <a:ext cx="1698635" cy="1342205"/>
      </dsp:txXfrm>
    </dsp:sp>
    <dsp:sp modelId="{8D92C413-4D99-442B-B169-E3694E0E18FD}">
      <dsp:nvSpPr>
        <dsp:cNvPr id="0" name=""/>
        <dsp:cNvSpPr/>
      </dsp:nvSpPr>
      <dsp:spPr>
        <a:xfrm rot="16213529">
          <a:off x="2217153" y="1721390"/>
          <a:ext cx="1503376" cy="53464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AAB8C7-7201-4A6B-8959-8DD560EC5EEA}">
      <dsp:nvSpPr>
        <dsp:cNvPr id="0" name=""/>
        <dsp:cNvSpPr/>
      </dsp:nvSpPr>
      <dsp:spPr>
        <a:xfrm>
          <a:off x="2080724" y="524170"/>
          <a:ext cx="1782151" cy="1425721"/>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Medical Group/Academic Faculty</a:t>
          </a:r>
        </a:p>
      </dsp:txBody>
      <dsp:txXfrm>
        <a:off x="2122482" y="565928"/>
        <a:ext cx="1698635" cy="1342205"/>
      </dsp:txXfrm>
    </dsp:sp>
    <dsp:sp modelId="{9175DE87-52F5-4853-B56F-F3C9551134E4}">
      <dsp:nvSpPr>
        <dsp:cNvPr id="0" name=""/>
        <dsp:cNvSpPr/>
      </dsp:nvSpPr>
      <dsp:spPr>
        <a:xfrm rot="19518750">
          <a:off x="3670981" y="2483427"/>
          <a:ext cx="1515107" cy="53464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8A6380-E1CF-4560-BF9A-88942FB090E2}">
      <dsp:nvSpPr>
        <dsp:cNvPr id="0" name=""/>
        <dsp:cNvSpPr/>
      </dsp:nvSpPr>
      <dsp:spPr>
        <a:xfrm>
          <a:off x="4160372" y="1606766"/>
          <a:ext cx="1782151" cy="142572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Independent</a:t>
          </a:r>
        </a:p>
      </dsp:txBody>
      <dsp:txXfrm>
        <a:off x="4202130" y="1648524"/>
        <a:ext cx="1698635" cy="13422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DA727-5F5D-437D-BA51-228B7838A68E}">
      <dsp:nvSpPr>
        <dsp:cNvPr id="0" name=""/>
        <dsp:cNvSpPr/>
      </dsp:nvSpPr>
      <dsp:spPr>
        <a:xfrm>
          <a:off x="5482431" y="930628"/>
          <a:ext cx="4088978" cy="175149"/>
        </a:xfrm>
        <a:custGeom>
          <a:avLst/>
          <a:gdLst/>
          <a:ahLst/>
          <a:cxnLst/>
          <a:rect l="0" t="0" r="0" b="0"/>
          <a:pathLst>
            <a:path>
              <a:moveTo>
                <a:pt x="0" y="0"/>
              </a:moveTo>
              <a:lnTo>
                <a:pt x="0" y="87574"/>
              </a:lnTo>
              <a:lnTo>
                <a:pt x="4088978" y="87574"/>
              </a:lnTo>
              <a:lnTo>
                <a:pt x="4088978" y="175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C18C4-B40F-4CEC-9B23-E1F0E70CFD3A}">
      <dsp:nvSpPr>
        <dsp:cNvPr id="0" name=""/>
        <dsp:cNvSpPr/>
      </dsp:nvSpPr>
      <dsp:spPr>
        <a:xfrm>
          <a:off x="5482431" y="930628"/>
          <a:ext cx="908860" cy="175149"/>
        </a:xfrm>
        <a:custGeom>
          <a:avLst/>
          <a:gdLst/>
          <a:ahLst/>
          <a:cxnLst/>
          <a:rect l="0" t="0" r="0" b="0"/>
          <a:pathLst>
            <a:path>
              <a:moveTo>
                <a:pt x="0" y="0"/>
              </a:moveTo>
              <a:lnTo>
                <a:pt x="0" y="87574"/>
              </a:lnTo>
              <a:lnTo>
                <a:pt x="908860" y="87574"/>
              </a:lnTo>
              <a:lnTo>
                <a:pt x="908860" y="175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9FB218-303E-4485-AF96-564782A30E07}">
      <dsp:nvSpPr>
        <dsp:cNvPr id="0" name=""/>
        <dsp:cNvSpPr/>
      </dsp:nvSpPr>
      <dsp:spPr>
        <a:xfrm>
          <a:off x="464672" y="1752573"/>
          <a:ext cx="689115" cy="3067463"/>
        </a:xfrm>
        <a:custGeom>
          <a:avLst/>
          <a:gdLst/>
          <a:ahLst/>
          <a:cxnLst/>
          <a:rect l="0" t="0" r="0" b="0"/>
          <a:pathLst>
            <a:path>
              <a:moveTo>
                <a:pt x="0" y="0"/>
              </a:moveTo>
              <a:lnTo>
                <a:pt x="0" y="3067463"/>
              </a:lnTo>
              <a:lnTo>
                <a:pt x="689115" y="306746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931259-783E-4D96-9B67-5449EC64D314}">
      <dsp:nvSpPr>
        <dsp:cNvPr id="0" name=""/>
        <dsp:cNvSpPr/>
      </dsp:nvSpPr>
      <dsp:spPr>
        <a:xfrm>
          <a:off x="464672" y="1752573"/>
          <a:ext cx="689115" cy="2521390"/>
        </a:xfrm>
        <a:custGeom>
          <a:avLst/>
          <a:gdLst/>
          <a:ahLst/>
          <a:cxnLst/>
          <a:rect l="0" t="0" r="0" b="0"/>
          <a:pathLst>
            <a:path>
              <a:moveTo>
                <a:pt x="0" y="0"/>
              </a:moveTo>
              <a:lnTo>
                <a:pt x="0" y="2521390"/>
              </a:lnTo>
              <a:lnTo>
                <a:pt x="689115" y="252139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64B0-3C00-4DC3-99A8-A2348746C934}">
      <dsp:nvSpPr>
        <dsp:cNvPr id="0" name=""/>
        <dsp:cNvSpPr/>
      </dsp:nvSpPr>
      <dsp:spPr>
        <a:xfrm>
          <a:off x="464672" y="1752573"/>
          <a:ext cx="689115" cy="1979826"/>
        </a:xfrm>
        <a:custGeom>
          <a:avLst/>
          <a:gdLst/>
          <a:ahLst/>
          <a:cxnLst/>
          <a:rect l="0" t="0" r="0" b="0"/>
          <a:pathLst>
            <a:path>
              <a:moveTo>
                <a:pt x="0" y="0"/>
              </a:moveTo>
              <a:lnTo>
                <a:pt x="0" y="1979826"/>
              </a:lnTo>
              <a:lnTo>
                <a:pt x="689115" y="197982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220612-C219-4CE0-9F0D-89E130E95871}">
      <dsp:nvSpPr>
        <dsp:cNvPr id="0" name=""/>
        <dsp:cNvSpPr/>
      </dsp:nvSpPr>
      <dsp:spPr>
        <a:xfrm>
          <a:off x="464672" y="1752573"/>
          <a:ext cx="689115" cy="1439182"/>
        </a:xfrm>
        <a:custGeom>
          <a:avLst/>
          <a:gdLst/>
          <a:ahLst/>
          <a:cxnLst/>
          <a:rect l="0" t="0" r="0" b="0"/>
          <a:pathLst>
            <a:path>
              <a:moveTo>
                <a:pt x="0" y="0"/>
              </a:moveTo>
              <a:lnTo>
                <a:pt x="0" y="1439182"/>
              </a:lnTo>
              <a:lnTo>
                <a:pt x="689115" y="143918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28FEF-3E41-4755-9DE0-0AA1B2C994DF}">
      <dsp:nvSpPr>
        <dsp:cNvPr id="0" name=""/>
        <dsp:cNvSpPr/>
      </dsp:nvSpPr>
      <dsp:spPr>
        <a:xfrm>
          <a:off x="464672" y="1752573"/>
          <a:ext cx="689115" cy="898539"/>
        </a:xfrm>
        <a:custGeom>
          <a:avLst/>
          <a:gdLst/>
          <a:ahLst/>
          <a:cxnLst/>
          <a:rect l="0" t="0" r="0" b="0"/>
          <a:pathLst>
            <a:path>
              <a:moveTo>
                <a:pt x="0" y="0"/>
              </a:moveTo>
              <a:lnTo>
                <a:pt x="0" y="898539"/>
              </a:lnTo>
              <a:lnTo>
                <a:pt x="689115" y="89853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94628F-2766-493B-B038-02364885AAEF}">
      <dsp:nvSpPr>
        <dsp:cNvPr id="0" name=""/>
        <dsp:cNvSpPr/>
      </dsp:nvSpPr>
      <dsp:spPr>
        <a:xfrm>
          <a:off x="464672" y="1752573"/>
          <a:ext cx="689115" cy="357896"/>
        </a:xfrm>
        <a:custGeom>
          <a:avLst/>
          <a:gdLst/>
          <a:ahLst/>
          <a:cxnLst/>
          <a:rect l="0" t="0" r="0" b="0"/>
          <a:pathLst>
            <a:path>
              <a:moveTo>
                <a:pt x="0" y="0"/>
              </a:moveTo>
              <a:lnTo>
                <a:pt x="0" y="357896"/>
              </a:lnTo>
              <a:lnTo>
                <a:pt x="689115" y="35789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D1C50D-2ECE-4364-B7F2-2546474DDA76}">
      <dsp:nvSpPr>
        <dsp:cNvPr id="0" name=""/>
        <dsp:cNvSpPr/>
      </dsp:nvSpPr>
      <dsp:spPr>
        <a:xfrm>
          <a:off x="2302312" y="930628"/>
          <a:ext cx="3180118" cy="175149"/>
        </a:xfrm>
        <a:custGeom>
          <a:avLst/>
          <a:gdLst/>
          <a:ahLst/>
          <a:cxnLst/>
          <a:rect l="0" t="0" r="0" b="0"/>
          <a:pathLst>
            <a:path>
              <a:moveTo>
                <a:pt x="3180118" y="0"/>
              </a:moveTo>
              <a:lnTo>
                <a:pt x="3180118" y="87574"/>
              </a:lnTo>
              <a:lnTo>
                <a:pt x="0" y="87574"/>
              </a:lnTo>
              <a:lnTo>
                <a:pt x="0" y="175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1550F-ED0D-4EB7-967F-073F4FCC4E28}">
      <dsp:nvSpPr>
        <dsp:cNvPr id="0" name=""/>
        <dsp:cNvSpPr/>
      </dsp:nvSpPr>
      <dsp:spPr>
        <a:xfrm>
          <a:off x="4196032" y="282752"/>
          <a:ext cx="2572797" cy="647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Candice Pyltik, Vice President</a:t>
          </a:r>
        </a:p>
      </dsp:txBody>
      <dsp:txXfrm>
        <a:off x="4196032" y="282752"/>
        <a:ext cx="2572797" cy="647876"/>
      </dsp:txXfrm>
    </dsp:sp>
    <dsp:sp modelId="{907586B6-73B5-4F18-922C-287C079130F3}">
      <dsp:nvSpPr>
        <dsp:cNvPr id="0" name=""/>
        <dsp:cNvSpPr/>
      </dsp:nvSpPr>
      <dsp:spPr>
        <a:xfrm>
          <a:off x="5262" y="1105777"/>
          <a:ext cx="4594100" cy="64679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Kelley Young,</a:t>
          </a:r>
        </a:p>
        <a:p>
          <a:pPr marL="0" lvl="0" indent="0" algn="ctr" defTabSz="444500">
            <a:lnSpc>
              <a:spcPct val="90000"/>
            </a:lnSpc>
            <a:spcBef>
              <a:spcPct val="0"/>
            </a:spcBef>
            <a:spcAft>
              <a:spcPct val="35000"/>
            </a:spcAft>
            <a:buNone/>
          </a:pPr>
          <a:r>
            <a:rPr lang="en-US" sz="1000" kern="1200"/>
            <a:t> Director Sourcing and Value Analysis</a:t>
          </a:r>
        </a:p>
        <a:p>
          <a:pPr marL="0" lvl="0" indent="0" algn="ctr" defTabSz="444500">
            <a:lnSpc>
              <a:spcPct val="90000"/>
            </a:lnSpc>
            <a:spcBef>
              <a:spcPct val="0"/>
            </a:spcBef>
            <a:spcAft>
              <a:spcPct val="35000"/>
            </a:spcAft>
            <a:buNone/>
          </a:pPr>
          <a:r>
            <a:rPr lang="en-US" sz="1000" kern="1200"/>
            <a:t>Medical/Surgical Products</a:t>
          </a:r>
        </a:p>
      </dsp:txBody>
      <dsp:txXfrm>
        <a:off x="5262" y="1105777"/>
        <a:ext cx="4594100" cy="646796"/>
      </dsp:txXfrm>
    </dsp:sp>
    <dsp:sp modelId="{877AB4F2-B311-4778-993D-20C2AFEEC476}">
      <dsp:nvSpPr>
        <dsp:cNvPr id="0" name=""/>
        <dsp:cNvSpPr/>
      </dsp:nvSpPr>
      <dsp:spPr>
        <a:xfrm>
          <a:off x="1153787" y="1927722"/>
          <a:ext cx="3654951" cy="3654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Susan Huggins – Ortho Joints, CMF, Trauma, Sports Medicine</a:t>
          </a:r>
        </a:p>
      </dsp:txBody>
      <dsp:txXfrm>
        <a:off x="1153787" y="1927722"/>
        <a:ext cx="3654951" cy="365494"/>
      </dsp:txXfrm>
    </dsp:sp>
    <dsp:sp modelId="{A0FCC17A-223A-48B7-B5F8-0B8391B4FA81}">
      <dsp:nvSpPr>
        <dsp:cNvPr id="0" name=""/>
        <dsp:cNvSpPr/>
      </dsp:nvSpPr>
      <dsp:spPr>
        <a:xfrm>
          <a:off x="1153787" y="2468365"/>
          <a:ext cx="3654951" cy="3654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Jeanette Parent – Neuro/Spine, Opthy, Specialty Urology, ENT Surgical</a:t>
          </a:r>
        </a:p>
      </dsp:txBody>
      <dsp:txXfrm>
        <a:off x="1153787" y="2468365"/>
        <a:ext cx="3654951" cy="365494"/>
      </dsp:txXfrm>
    </dsp:sp>
    <dsp:sp modelId="{DD15E543-4A52-47D3-ACB4-E4141E92031F}">
      <dsp:nvSpPr>
        <dsp:cNvPr id="0" name=""/>
        <dsp:cNvSpPr/>
      </dsp:nvSpPr>
      <dsp:spPr>
        <a:xfrm>
          <a:off x="1153787" y="3009009"/>
          <a:ext cx="3654951" cy="3654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Jameane Bouie – Anesthesia, Other Specialty Surgical</a:t>
          </a:r>
        </a:p>
      </dsp:txBody>
      <dsp:txXfrm>
        <a:off x="1153787" y="3009009"/>
        <a:ext cx="3654951" cy="365494"/>
      </dsp:txXfrm>
    </dsp:sp>
    <dsp:sp modelId="{AF043B76-E738-4CDD-9209-5856B037BC13}">
      <dsp:nvSpPr>
        <dsp:cNvPr id="0" name=""/>
        <dsp:cNvSpPr/>
      </dsp:nvSpPr>
      <dsp:spPr>
        <a:xfrm>
          <a:off x="1153787" y="3549652"/>
          <a:ext cx="3654951" cy="3654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Aliya Khan – Nursing and Women’s Health</a:t>
          </a:r>
        </a:p>
      </dsp:txBody>
      <dsp:txXfrm>
        <a:off x="1153787" y="3549652"/>
        <a:ext cx="3654951" cy="365494"/>
      </dsp:txXfrm>
    </dsp:sp>
    <dsp:sp modelId="{AF80CDAB-F907-4BFC-A79E-A4359AA222E7}">
      <dsp:nvSpPr>
        <dsp:cNvPr id="0" name=""/>
        <dsp:cNvSpPr/>
      </dsp:nvSpPr>
      <dsp:spPr>
        <a:xfrm>
          <a:off x="1153787" y="4090295"/>
          <a:ext cx="3654951" cy="3673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Jeff Doucette – Lab, General Radiology/Imaging, Respiratory</a:t>
          </a:r>
        </a:p>
      </dsp:txBody>
      <dsp:txXfrm>
        <a:off x="1153787" y="4090295"/>
        <a:ext cx="3654951" cy="367337"/>
      </dsp:txXfrm>
    </dsp:sp>
    <dsp:sp modelId="{45647092-2F39-4CF0-86E9-32E15B7AE5B4}">
      <dsp:nvSpPr>
        <dsp:cNvPr id="0" name=""/>
        <dsp:cNvSpPr/>
      </dsp:nvSpPr>
      <dsp:spPr>
        <a:xfrm>
          <a:off x="1153787" y="4632782"/>
          <a:ext cx="3654951" cy="3745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Ashlee Smith – Cardiovascular, Interventional Radiology</a:t>
          </a:r>
        </a:p>
      </dsp:txBody>
      <dsp:txXfrm>
        <a:off x="1153787" y="4632782"/>
        <a:ext cx="3654951" cy="374510"/>
      </dsp:txXfrm>
    </dsp:sp>
    <dsp:sp modelId="{1D3A050D-7057-4957-96B3-BA4E90B8C7B3}">
      <dsp:nvSpPr>
        <dsp:cNvPr id="0" name=""/>
        <dsp:cNvSpPr/>
      </dsp:nvSpPr>
      <dsp:spPr>
        <a:xfrm>
          <a:off x="4774512" y="1105777"/>
          <a:ext cx="3233559" cy="6487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Cassandra Washington, Director Sourcing</a:t>
          </a:r>
        </a:p>
        <a:p>
          <a:pPr marL="0" lvl="0" indent="0" algn="ctr" defTabSz="444500">
            <a:lnSpc>
              <a:spcPct val="90000"/>
            </a:lnSpc>
            <a:spcBef>
              <a:spcPct val="0"/>
            </a:spcBef>
            <a:spcAft>
              <a:spcPct val="35000"/>
            </a:spcAft>
            <a:buNone/>
          </a:pPr>
          <a:r>
            <a:rPr lang="en-US" sz="1000" kern="1200"/>
            <a:t> Purchased Services, IT, Capital Sourcing</a:t>
          </a:r>
        </a:p>
      </dsp:txBody>
      <dsp:txXfrm>
        <a:off x="4774512" y="1105777"/>
        <a:ext cx="3233559" cy="648756"/>
      </dsp:txXfrm>
    </dsp:sp>
    <dsp:sp modelId="{621FF927-5E42-455C-A1D4-474D772B73F2}">
      <dsp:nvSpPr>
        <dsp:cNvPr id="0" name=""/>
        <dsp:cNvSpPr/>
      </dsp:nvSpPr>
      <dsp:spPr>
        <a:xfrm>
          <a:off x="8183220" y="1105777"/>
          <a:ext cx="2776378" cy="65049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Nicholas Woodall, Director Procure to Payment (Purchasing and Accounts Payable)</a:t>
          </a:r>
        </a:p>
      </dsp:txBody>
      <dsp:txXfrm>
        <a:off x="8183220" y="1105777"/>
        <a:ext cx="2776378" cy="650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4CF97-1774-44B8-8969-717B8C2096FE}">
      <dsp:nvSpPr>
        <dsp:cNvPr id="0" name=""/>
        <dsp:cNvSpPr/>
      </dsp:nvSpPr>
      <dsp:spPr>
        <a:xfrm>
          <a:off x="0" y="1821"/>
          <a:ext cx="10972800" cy="92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0804E-8075-4E29-BA0F-FB0B590B4E38}">
      <dsp:nvSpPr>
        <dsp:cNvPr id="0" name=""/>
        <dsp:cNvSpPr/>
      </dsp:nvSpPr>
      <dsp:spPr>
        <a:xfrm>
          <a:off x="279285" y="209554"/>
          <a:ext cx="507792" cy="507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64CCA-6AF6-405A-BECB-406C6D916847}">
      <dsp:nvSpPr>
        <dsp:cNvPr id="0" name=""/>
        <dsp:cNvSpPr/>
      </dsp:nvSpPr>
      <dsp:spPr>
        <a:xfrm>
          <a:off x="1066363" y="1821"/>
          <a:ext cx="9906436" cy="9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11" tIns="97711" rIns="97711" bIns="97711" numCol="1" spcCol="1270" anchor="ctr" anchorCtr="0">
          <a:noAutofit/>
        </a:bodyPr>
        <a:lstStyle/>
        <a:p>
          <a:pPr marL="0" lvl="0" indent="0" algn="l" defTabSz="977900">
            <a:lnSpc>
              <a:spcPct val="90000"/>
            </a:lnSpc>
            <a:spcBef>
              <a:spcPct val="0"/>
            </a:spcBef>
            <a:spcAft>
              <a:spcPct val="35000"/>
            </a:spcAft>
            <a:buNone/>
          </a:pPr>
          <a:r>
            <a:rPr lang="en-US" sz="2200" kern="1200"/>
            <a:t>Perform the functions of VAT with an existing Team or create a specific VAT</a:t>
          </a:r>
        </a:p>
      </dsp:txBody>
      <dsp:txXfrm>
        <a:off x="1066363" y="1821"/>
        <a:ext cx="9906436" cy="923258"/>
      </dsp:txXfrm>
    </dsp:sp>
    <dsp:sp modelId="{E17A87A9-5092-483D-AAFD-FDED7E0FC790}">
      <dsp:nvSpPr>
        <dsp:cNvPr id="0" name=""/>
        <dsp:cNvSpPr/>
      </dsp:nvSpPr>
      <dsp:spPr>
        <a:xfrm>
          <a:off x="0" y="1155894"/>
          <a:ext cx="10972800" cy="92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383AB-A1C8-4721-A522-9084E9F7DCC9}">
      <dsp:nvSpPr>
        <dsp:cNvPr id="0" name=""/>
        <dsp:cNvSpPr/>
      </dsp:nvSpPr>
      <dsp:spPr>
        <a:xfrm>
          <a:off x="279285" y="1363627"/>
          <a:ext cx="507792" cy="507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AB288A-89D1-436C-BA4A-41CCF8FA07C5}">
      <dsp:nvSpPr>
        <dsp:cNvPr id="0" name=""/>
        <dsp:cNvSpPr/>
      </dsp:nvSpPr>
      <dsp:spPr>
        <a:xfrm>
          <a:off x="1066363" y="1155894"/>
          <a:ext cx="9906436" cy="9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11" tIns="97711" rIns="97711" bIns="97711" numCol="1" spcCol="1270" anchor="ctr" anchorCtr="0">
          <a:noAutofit/>
        </a:bodyPr>
        <a:lstStyle/>
        <a:p>
          <a:pPr marL="0" lvl="0" indent="0" algn="l" defTabSz="977900">
            <a:lnSpc>
              <a:spcPct val="90000"/>
            </a:lnSpc>
            <a:spcBef>
              <a:spcPct val="0"/>
            </a:spcBef>
            <a:spcAft>
              <a:spcPct val="35000"/>
            </a:spcAft>
            <a:buNone/>
          </a:pPr>
          <a:r>
            <a:rPr lang="en-US" sz="2200" kern="1200"/>
            <a:t>VAT Objectives accomplished with multi-disciplinary teams owned by clinical and administrative leaders with Supply Chain Management</a:t>
          </a:r>
        </a:p>
      </dsp:txBody>
      <dsp:txXfrm>
        <a:off x="1066363" y="1155894"/>
        <a:ext cx="9906436" cy="923258"/>
      </dsp:txXfrm>
    </dsp:sp>
    <dsp:sp modelId="{88FAB25C-018D-441A-80F5-4135D1EBB400}">
      <dsp:nvSpPr>
        <dsp:cNvPr id="0" name=""/>
        <dsp:cNvSpPr/>
      </dsp:nvSpPr>
      <dsp:spPr>
        <a:xfrm>
          <a:off x="0" y="2309967"/>
          <a:ext cx="10972800" cy="92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1F56C-31FE-44A5-A9D7-A98BF54BE3A2}">
      <dsp:nvSpPr>
        <dsp:cNvPr id="0" name=""/>
        <dsp:cNvSpPr/>
      </dsp:nvSpPr>
      <dsp:spPr>
        <a:xfrm>
          <a:off x="279285" y="2517700"/>
          <a:ext cx="507792" cy="507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A70A00-6E83-4D9C-B813-B485618BF7D3}">
      <dsp:nvSpPr>
        <dsp:cNvPr id="0" name=""/>
        <dsp:cNvSpPr/>
      </dsp:nvSpPr>
      <dsp:spPr>
        <a:xfrm>
          <a:off x="1066363" y="2309967"/>
          <a:ext cx="9906436" cy="9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11" tIns="97711" rIns="97711" bIns="97711" numCol="1" spcCol="1270" anchor="ctr" anchorCtr="0">
          <a:noAutofit/>
        </a:bodyPr>
        <a:lstStyle/>
        <a:p>
          <a:pPr marL="0" lvl="0" indent="0" algn="l" defTabSz="977900">
            <a:lnSpc>
              <a:spcPct val="90000"/>
            </a:lnSpc>
            <a:spcBef>
              <a:spcPct val="0"/>
            </a:spcBef>
            <a:spcAft>
              <a:spcPct val="35000"/>
            </a:spcAft>
            <a:buNone/>
          </a:pPr>
          <a:r>
            <a:rPr lang="en-US" sz="2200" kern="1200"/>
            <a:t>Each VAT adopts the system charter guidelines</a:t>
          </a:r>
        </a:p>
      </dsp:txBody>
      <dsp:txXfrm>
        <a:off x="1066363" y="2309967"/>
        <a:ext cx="9906436" cy="923258"/>
      </dsp:txXfrm>
    </dsp:sp>
    <dsp:sp modelId="{109C73E8-0A12-4BEF-8411-BBAC8B248DBE}">
      <dsp:nvSpPr>
        <dsp:cNvPr id="0" name=""/>
        <dsp:cNvSpPr/>
      </dsp:nvSpPr>
      <dsp:spPr>
        <a:xfrm>
          <a:off x="0" y="3464040"/>
          <a:ext cx="10972800" cy="92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8AEF4-1BB1-4C62-806B-F64712FE5719}">
      <dsp:nvSpPr>
        <dsp:cNvPr id="0" name=""/>
        <dsp:cNvSpPr/>
      </dsp:nvSpPr>
      <dsp:spPr>
        <a:xfrm>
          <a:off x="279285" y="3671773"/>
          <a:ext cx="507792" cy="5077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BB62B-32FE-4607-862E-E928E35F4C41}">
      <dsp:nvSpPr>
        <dsp:cNvPr id="0" name=""/>
        <dsp:cNvSpPr/>
      </dsp:nvSpPr>
      <dsp:spPr>
        <a:xfrm>
          <a:off x="1066363" y="3464040"/>
          <a:ext cx="9906436" cy="9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11" tIns="97711" rIns="97711" bIns="97711" numCol="1" spcCol="1270" anchor="ctr" anchorCtr="0">
          <a:noAutofit/>
        </a:bodyPr>
        <a:lstStyle/>
        <a:p>
          <a:pPr marL="0" lvl="0" indent="0" algn="l" defTabSz="977900">
            <a:lnSpc>
              <a:spcPct val="90000"/>
            </a:lnSpc>
            <a:spcBef>
              <a:spcPct val="0"/>
            </a:spcBef>
            <a:spcAft>
              <a:spcPct val="35000"/>
            </a:spcAft>
            <a:buNone/>
          </a:pPr>
          <a:r>
            <a:rPr lang="en-US" sz="2200" kern="1200"/>
            <a:t>VAT Charter includes conflict of interest disclosure requirements</a:t>
          </a:r>
        </a:p>
      </dsp:txBody>
      <dsp:txXfrm>
        <a:off x="1066363" y="3464040"/>
        <a:ext cx="9906436" cy="923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C5810-FD2B-409A-9682-74087C450290}">
      <dsp:nvSpPr>
        <dsp:cNvPr id="0" name=""/>
        <dsp:cNvSpPr/>
      </dsp:nvSpPr>
      <dsp:spPr>
        <a:xfrm>
          <a:off x="0" y="16694"/>
          <a:ext cx="10942638" cy="856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903FC-34B7-49CC-9F0C-92C52DFC91BF}">
      <dsp:nvSpPr>
        <dsp:cNvPr id="0" name=""/>
        <dsp:cNvSpPr/>
      </dsp:nvSpPr>
      <dsp:spPr>
        <a:xfrm>
          <a:off x="259203" y="194486"/>
          <a:ext cx="471279" cy="4712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FBBCE-C91F-4E58-A147-F9246D7240FB}">
      <dsp:nvSpPr>
        <dsp:cNvPr id="0" name=""/>
        <dsp:cNvSpPr/>
      </dsp:nvSpPr>
      <dsp:spPr>
        <a:xfrm>
          <a:off x="989687" y="1690"/>
          <a:ext cx="9952950" cy="85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86" tIns="90686" rIns="90686" bIns="90686" numCol="1" spcCol="1270" anchor="ctr" anchorCtr="0">
          <a:noAutofit/>
        </a:bodyPr>
        <a:lstStyle/>
        <a:p>
          <a:pPr marL="0" lvl="0" indent="0" algn="l" defTabSz="889000">
            <a:lnSpc>
              <a:spcPct val="100000"/>
            </a:lnSpc>
            <a:spcBef>
              <a:spcPct val="0"/>
            </a:spcBef>
            <a:spcAft>
              <a:spcPct val="35000"/>
            </a:spcAft>
            <a:buNone/>
          </a:pPr>
          <a:r>
            <a:rPr lang="en-US" sz="2000" b="0" kern="1200"/>
            <a:t>Align physicians around data that is reliable and actionable</a:t>
          </a:r>
        </a:p>
      </dsp:txBody>
      <dsp:txXfrm>
        <a:off x="989687" y="1690"/>
        <a:ext cx="9952950" cy="856872"/>
      </dsp:txXfrm>
    </dsp:sp>
    <dsp:sp modelId="{371DB81E-4E45-479C-A38F-879ADEE59EFF}">
      <dsp:nvSpPr>
        <dsp:cNvPr id="0" name=""/>
        <dsp:cNvSpPr/>
      </dsp:nvSpPr>
      <dsp:spPr>
        <a:xfrm>
          <a:off x="0" y="1072781"/>
          <a:ext cx="10942638" cy="856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1885E-BB22-4A96-BE1B-215FD2B282ED}">
      <dsp:nvSpPr>
        <dsp:cNvPr id="0" name=""/>
        <dsp:cNvSpPr/>
      </dsp:nvSpPr>
      <dsp:spPr>
        <a:xfrm>
          <a:off x="259203" y="1265577"/>
          <a:ext cx="471279" cy="471279"/>
        </a:xfrm>
        <a:prstGeom prst="rect">
          <a:avLst/>
        </a:prstGeom>
        <a:blipFill rotWithShape="1">
          <a:blip xmlns:r="http://schemas.openxmlformats.org/officeDocument/2006/relationships" r:embed="rId3"/>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ABBB0-834C-4972-9AA4-8BDD2077F8E2}">
      <dsp:nvSpPr>
        <dsp:cNvPr id="0" name=""/>
        <dsp:cNvSpPr/>
      </dsp:nvSpPr>
      <dsp:spPr>
        <a:xfrm>
          <a:off x="989687" y="1072781"/>
          <a:ext cx="9952950" cy="85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86" tIns="90686" rIns="90686" bIns="90686" numCol="1" spcCol="1270" anchor="ctr" anchorCtr="0">
          <a:noAutofit/>
        </a:bodyPr>
        <a:lstStyle/>
        <a:p>
          <a:pPr marL="0" lvl="0" indent="0" algn="l" defTabSz="889000">
            <a:lnSpc>
              <a:spcPct val="100000"/>
            </a:lnSpc>
            <a:spcBef>
              <a:spcPct val="0"/>
            </a:spcBef>
            <a:spcAft>
              <a:spcPct val="35000"/>
            </a:spcAft>
            <a:buNone/>
          </a:pPr>
          <a:r>
            <a:rPr lang="en-US" sz="2000" kern="1200"/>
            <a:t>Give physicians peer-to-peer comparisons of their performance</a:t>
          </a:r>
        </a:p>
      </dsp:txBody>
      <dsp:txXfrm>
        <a:off x="989687" y="1072781"/>
        <a:ext cx="9952950" cy="856872"/>
      </dsp:txXfrm>
    </dsp:sp>
    <dsp:sp modelId="{65901D06-702E-4A11-B550-31BA6B32BFA7}">
      <dsp:nvSpPr>
        <dsp:cNvPr id="0" name=""/>
        <dsp:cNvSpPr/>
      </dsp:nvSpPr>
      <dsp:spPr>
        <a:xfrm>
          <a:off x="0" y="2143871"/>
          <a:ext cx="10942638" cy="856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5B7FA-C24E-44B4-846D-A267649091C3}">
      <dsp:nvSpPr>
        <dsp:cNvPr id="0" name=""/>
        <dsp:cNvSpPr/>
      </dsp:nvSpPr>
      <dsp:spPr>
        <a:xfrm>
          <a:off x="259203" y="2336667"/>
          <a:ext cx="471279" cy="47127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EBEEFB-9DA7-4A4D-8D19-39B422994382}">
      <dsp:nvSpPr>
        <dsp:cNvPr id="0" name=""/>
        <dsp:cNvSpPr/>
      </dsp:nvSpPr>
      <dsp:spPr>
        <a:xfrm>
          <a:off x="989687" y="2143871"/>
          <a:ext cx="9952950" cy="85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86" tIns="90686" rIns="90686" bIns="90686" numCol="1" spcCol="1270" anchor="ctr" anchorCtr="0">
          <a:noAutofit/>
        </a:bodyPr>
        <a:lstStyle/>
        <a:p>
          <a:pPr marL="0" lvl="0" indent="0" algn="l" defTabSz="889000">
            <a:lnSpc>
              <a:spcPct val="100000"/>
            </a:lnSpc>
            <a:spcBef>
              <a:spcPct val="0"/>
            </a:spcBef>
            <a:spcAft>
              <a:spcPct val="35000"/>
            </a:spcAft>
            <a:buNone/>
          </a:pPr>
          <a:r>
            <a:rPr lang="en-US" sz="2000" kern="1200"/>
            <a:t>Combine cost and clinical data around procedure profiles that clinicians can both understand and act on</a:t>
          </a:r>
        </a:p>
      </dsp:txBody>
      <dsp:txXfrm>
        <a:off x="989687" y="2143871"/>
        <a:ext cx="9952950" cy="856872"/>
      </dsp:txXfrm>
    </dsp:sp>
    <dsp:sp modelId="{772FD5CF-1154-4640-9291-D183C944D65D}">
      <dsp:nvSpPr>
        <dsp:cNvPr id="0" name=""/>
        <dsp:cNvSpPr/>
      </dsp:nvSpPr>
      <dsp:spPr>
        <a:xfrm>
          <a:off x="0" y="3214961"/>
          <a:ext cx="10942638" cy="856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DA714-8C91-4A61-97EB-79AD4DFD8C15}">
      <dsp:nvSpPr>
        <dsp:cNvPr id="0" name=""/>
        <dsp:cNvSpPr/>
      </dsp:nvSpPr>
      <dsp:spPr>
        <a:xfrm>
          <a:off x="259203" y="3407758"/>
          <a:ext cx="471279" cy="471279"/>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7365C0-5375-4066-9BB7-2EFEDB64BA52}">
      <dsp:nvSpPr>
        <dsp:cNvPr id="0" name=""/>
        <dsp:cNvSpPr/>
      </dsp:nvSpPr>
      <dsp:spPr>
        <a:xfrm>
          <a:off x="989687" y="3214961"/>
          <a:ext cx="9952950" cy="85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86" tIns="90686" rIns="90686" bIns="90686" numCol="1" spcCol="1270" anchor="ctr" anchorCtr="0">
          <a:noAutofit/>
        </a:bodyPr>
        <a:lstStyle/>
        <a:p>
          <a:pPr marL="0" lvl="0" indent="0" algn="l" defTabSz="889000">
            <a:lnSpc>
              <a:spcPct val="100000"/>
            </a:lnSpc>
            <a:spcBef>
              <a:spcPct val="0"/>
            </a:spcBef>
            <a:spcAft>
              <a:spcPct val="35000"/>
            </a:spcAft>
            <a:buNone/>
          </a:pPr>
          <a:r>
            <a:rPr lang="en-US" sz="2000" kern="1200"/>
            <a:t>Teams can use existing service line structures or create multidisciplinary councils to establish trust and drive change around the data</a:t>
          </a:r>
        </a:p>
      </dsp:txBody>
      <dsp:txXfrm>
        <a:off x="989687" y="3214961"/>
        <a:ext cx="9952950" cy="8568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99CBA-F818-4F13-8E3A-5E00CB0957D2}">
      <dsp:nvSpPr>
        <dsp:cNvPr id="0" name=""/>
        <dsp:cNvSpPr/>
      </dsp:nvSpPr>
      <dsp:spPr>
        <a:xfrm>
          <a:off x="963988" y="124887"/>
          <a:ext cx="574277" cy="574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59A310-D7B6-4D1F-AC8E-0741DCA0014D}">
      <dsp:nvSpPr>
        <dsp:cNvPr id="0" name=""/>
        <dsp:cNvSpPr/>
      </dsp:nvSpPr>
      <dsp:spPr>
        <a:xfrm>
          <a:off x="613041" y="890648"/>
          <a:ext cx="1276171" cy="5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solidFill>
                <a:srgbClr val="000000">
                  <a:hueOff val="0"/>
                  <a:satOff val="0"/>
                  <a:lumOff val="0"/>
                  <a:alphaOff val="0"/>
                </a:srgbClr>
              </a:solidFill>
              <a:latin typeface="Franklin Gothic Book" panose="020B0503020102020204"/>
              <a:ea typeface="+mn-ea"/>
              <a:cs typeface="+mn-cs"/>
            </a:rPr>
            <a:t>Listening</a:t>
          </a:r>
          <a:endParaRPr lang="en-US" sz="1800" kern="1200">
            <a:solidFill>
              <a:srgbClr val="000000">
                <a:hueOff val="0"/>
                <a:satOff val="0"/>
                <a:lumOff val="0"/>
                <a:alphaOff val="0"/>
              </a:srgbClr>
            </a:solidFill>
            <a:latin typeface="Franklin Gothic Book" panose="020B0503020102020204"/>
            <a:ea typeface="+mn-ea"/>
            <a:cs typeface="+mn-cs"/>
          </a:endParaRPr>
        </a:p>
      </dsp:txBody>
      <dsp:txXfrm>
        <a:off x="613041" y="890648"/>
        <a:ext cx="1276171" cy="510468"/>
      </dsp:txXfrm>
    </dsp:sp>
    <dsp:sp modelId="{EE496898-5704-41F7-B215-C052124243B0}">
      <dsp:nvSpPr>
        <dsp:cNvPr id="0" name=""/>
        <dsp:cNvSpPr/>
      </dsp:nvSpPr>
      <dsp:spPr>
        <a:xfrm>
          <a:off x="2463490" y="124887"/>
          <a:ext cx="574277" cy="574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3995A5-52F3-4C72-99F4-FE9EA9F6CACA}">
      <dsp:nvSpPr>
        <dsp:cNvPr id="0" name=""/>
        <dsp:cNvSpPr/>
      </dsp:nvSpPr>
      <dsp:spPr>
        <a:xfrm>
          <a:off x="2112543" y="890648"/>
          <a:ext cx="1276171" cy="5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solidFill>
                <a:srgbClr val="000000">
                  <a:hueOff val="0"/>
                  <a:satOff val="0"/>
                  <a:lumOff val="0"/>
                  <a:alphaOff val="0"/>
                </a:srgbClr>
              </a:solidFill>
              <a:latin typeface="Franklin Gothic Book" panose="020B0503020102020204"/>
              <a:ea typeface="+mn-ea"/>
              <a:cs typeface="+mn-cs"/>
            </a:rPr>
            <a:t>Learning mindset</a:t>
          </a:r>
          <a:endParaRPr lang="en-US" sz="1800" kern="1200">
            <a:solidFill>
              <a:srgbClr val="000000">
                <a:hueOff val="0"/>
                <a:satOff val="0"/>
                <a:lumOff val="0"/>
                <a:alphaOff val="0"/>
              </a:srgbClr>
            </a:solidFill>
            <a:latin typeface="Franklin Gothic Book" panose="020B0503020102020204"/>
            <a:ea typeface="+mn-ea"/>
            <a:cs typeface="+mn-cs"/>
          </a:endParaRPr>
        </a:p>
      </dsp:txBody>
      <dsp:txXfrm>
        <a:off x="2112543" y="890648"/>
        <a:ext cx="1276171" cy="510468"/>
      </dsp:txXfrm>
    </dsp:sp>
    <dsp:sp modelId="{EEE49C55-D71B-4DA0-BA01-951CD2424A4C}">
      <dsp:nvSpPr>
        <dsp:cNvPr id="0" name=""/>
        <dsp:cNvSpPr/>
      </dsp:nvSpPr>
      <dsp:spPr>
        <a:xfrm>
          <a:off x="963988" y="1720159"/>
          <a:ext cx="574277" cy="5742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62B5C5-8499-40A1-BA13-FBEFB30A0A4A}">
      <dsp:nvSpPr>
        <dsp:cNvPr id="0" name=""/>
        <dsp:cNvSpPr/>
      </dsp:nvSpPr>
      <dsp:spPr>
        <a:xfrm>
          <a:off x="613041" y="2485920"/>
          <a:ext cx="1276171" cy="5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solidFill>
                <a:srgbClr val="000000">
                  <a:hueOff val="0"/>
                  <a:satOff val="0"/>
                  <a:lumOff val="0"/>
                  <a:alphaOff val="0"/>
                </a:srgbClr>
              </a:solidFill>
              <a:latin typeface="Franklin Gothic Book" panose="020B0503020102020204"/>
              <a:ea typeface="+mn-ea"/>
              <a:cs typeface="+mn-cs"/>
            </a:rPr>
            <a:t>Data oriented</a:t>
          </a:r>
          <a:endParaRPr lang="en-US" sz="1800" kern="1200">
            <a:solidFill>
              <a:srgbClr val="000000">
                <a:hueOff val="0"/>
                <a:satOff val="0"/>
                <a:lumOff val="0"/>
                <a:alphaOff val="0"/>
              </a:srgbClr>
            </a:solidFill>
            <a:latin typeface="Franklin Gothic Book" panose="020B0503020102020204"/>
            <a:ea typeface="+mn-ea"/>
            <a:cs typeface="+mn-cs"/>
          </a:endParaRPr>
        </a:p>
      </dsp:txBody>
      <dsp:txXfrm>
        <a:off x="613041" y="2485920"/>
        <a:ext cx="1276171" cy="510468"/>
      </dsp:txXfrm>
    </dsp:sp>
    <dsp:sp modelId="{43598B24-49AD-4C93-9D00-2A5DDF71B6EA}">
      <dsp:nvSpPr>
        <dsp:cNvPr id="0" name=""/>
        <dsp:cNvSpPr/>
      </dsp:nvSpPr>
      <dsp:spPr>
        <a:xfrm>
          <a:off x="2463490" y="1720159"/>
          <a:ext cx="574277" cy="5742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17514-ECAF-4FF7-8441-DA590F289E1F}">
      <dsp:nvSpPr>
        <dsp:cNvPr id="0" name=""/>
        <dsp:cNvSpPr/>
      </dsp:nvSpPr>
      <dsp:spPr>
        <a:xfrm>
          <a:off x="2112543" y="2485920"/>
          <a:ext cx="1276171" cy="5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solidFill>
                <a:srgbClr val="000000">
                  <a:hueOff val="0"/>
                  <a:satOff val="0"/>
                  <a:lumOff val="0"/>
                  <a:alphaOff val="0"/>
                </a:srgbClr>
              </a:solidFill>
              <a:latin typeface="Franklin Gothic Book" panose="020B0503020102020204"/>
              <a:ea typeface="+mn-ea"/>
              <a:cs typeface="+mn-cs"/>
            </a:rPr>
            <a:t>Project Management</a:t>
          </a:r>
          <a:endParaRPr lang="en-US" sz="1800" kern="1200">
            <a:solidFill>
              <a:srgbClr val="000000">
                <a:hueOff val="0"/>
                <a:satOff val="0"/>
                <a:lumOff val="0"/>
                <a:alphaOff val="0"/>
              </a:srgbClr>
            </a:solidFill>
            <a:latin typeface="Franklin Gothic Book" panose="020B0503020102020204"/>
            <a:ea typeface="+mn-ea"/>
            <a:cs typeface="+mn-cs"/>
          </a:endParaRPr>
        </a:p>
      </dsp:txBody>
      <dsp:txXfrm>
        <a:off x="2112543" y="2485920"/>
        <a:ext cx="1276171" cy="5104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9C7E0-3AF0-4EE7-B338-4F930675CAB1}">
      <dsp:nvSpPr>
        <dsp:cNvPr id="0" name=""/>
        <dsp:cNvSpPr/>
      </dsp:nvSpPr>
      <dsp:spPr>
        <a:xfrm>
          <a:off x="284731" y="317232"/>
          <a:ext cx="1373280" cy="1373280"/>
        </a:xfrm>
        <a:prstGeom prst="ellipse">
          <a:avLst/>
        </a:prstGeom>
        <a:solidFill>
          <a:srgbClr val="58C2B7">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8422E6E-A5B4-4F1A-BFEA-D9FB6B92E309}">
      <dsp:nvSpPr>
        <dsp:cNvPr id="0" name=""/>
        <dsp:cNvSpPr/>
      </dsp:nvSpPr>
      <dsp:spPr>
        <a:xfrm>
          <a:off x="573120" y="605621"/>
          <a:ext cx="796502" cy="796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31D418-85D2-4A52-9489-44E02F5BB390}">
      <dsp:nvSpPr>
        <dsp:cNvPr id="0" name=""/>
        <dsp:cNvSpPr/>
      </dsp:nvSpPr>
      <dsp:spPr>
        <a:xfrm>
          <a:off x="1952286" y="317232"/>
          <a:ext cx="3237019" cy="137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rgbClr val="000000">
                  <a:hueOff val="0"/>
                  <a:satOff val="0"/>
                  <a:lumOff val="0"/>
                  <a:alphaOff val="0"/>
                </a:srgbClr>
              </a:solidFill>
              <a:latin typeface="Franklin Gothic Book" panose="020B0503020102020204"/>
              <a:ea typeface="+mn-ea"/>
              <a:cs typeface="+mn-cs"/>
            </a:rPr>
            <a:t>Face-to-Face Meeting with physicians and Supply Chain</a:t>
          </a:r>
          <a:endParaRPr lang="en-US" sz="2400" kern="1200">
            <a:solidFill>
              <a:srgbClr val="000000">
                <a:hueOff val="0"/>
                <a:satOff val="0"/>
                <a:lumOff val="0"/>
                <a:alphaOff val="0"/>
              </a:srgbClr>
            </a:solidFill>
            <a:latin typeface="Franklin Gothic Book" panose="020B0503020102020204"/>
            <a:ea typeface="+mn-ea"/>
            <a:cs typeface="+mn-cs"/>
          </a:endParaRPr>
        </a:p>
      </dsp:txBody>
      <dsp:txXfrm>
        <a:off x="1952286" y="317232"/>
        <a:ext cx="3237019" cy="1373280"/>
      </dsp:txXfrm>
    </dsp:sp>
    <dsp:sp modelId="{3CF65B3C-DC5F-438E-A9C7-0EE3623A3E8C}">
      <dsp:nvSpPr>
        <dsp:cNvPr id="0" name=""/>
        <dsp:cNvSpPr/>
      </dsp:nvSpPr>
      <dsp:spPr>
        <a:xfrm>
          <a:off x="5753332" y="317232"/>
          <a:ext cx="1373280" cy="1373280"/>
        </a:xfrm>
        <a:prstGeom prst="ellipse">
          <a:avLst/>
        </a:prstGeom>
        <a:solidFill>
          <a:srgbClr val="58C2B7">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39636B1-884C-4F6D-8311-6DD817660658}">
      <dsp:nvSpPr>
        <dsp:cNvPr id="0" name=""/>
        <dsp:cNvSpPr/>
      </dsp:nvSpPr>
      <dsp:spPr>
        <a:xfrm>
          <a:off x="6041720" y="605621"/>
          <a:ext cx="796502" cy="796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C46291-68F3-4BD9-8C8C-0820E923C64C}">
      <dsp:nvSpPr>
        <dsp:cNvPr id="0" name=""/>
        <dsp:cNvSpPr/>
      </dsp:nvSpPr>
      <dsp:spPr>
        <a:xfrm>
          <a:off x="7420887" y="317232"/>
          <a:ext cx="3237019" cy="137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rgbClr val="000000">
                  <a:hueOff val="0"/>
                  <a:satOff val="0"/>
                  <a:lumOff val="0"/>
                  <a:alphaOff val="0"/>
                </a:srgbClr>
              </a:solidFill>
              <a:latin typeface="Franklin Gothic Book" panose="020B0503020102020204"/>
              <a:ea typeface="+mn-ea"/>
              <a:cs typeface="+mn-cs"/>
            </a:rPr>
            <a:t>Mass email communication</a:t>
          </a:r>
          <a:endParaRPr lang="en-US" sz="2400" kern="1200">
            <a:solidFill>
              <a:srgbClr val="000000">
                <a:hueOff val="0"/>
                <a:satOff val="0"/>
                <a:lumOff val="0"/>
                <a:alphaOff val="0"/>
              </a:srgbClr>
            </a:solidFill>
            <a:latin typeface="Franklin Gothic Book" panose="020B0503020102020204"/>
            <a:ea typeface="+mn-ea"/>
            <a:cs typeface="+mn-cs"/>
          </a:endParaRPr>
        </a:p>
      </dsp:txBody>
      <dsp:txXfrm>
        <a:off x="7420887" y="317232"/>
        <a:ext cx="3237019" cy="1373280"/>
      </dsp:txXfrm>
    </dsp:sp>
    <dsp:sp modelId="{9D87C8AC-D058-4869-BA4C-21174700FE8D}">
      <dsp:nvSpPr>
        <dsp:cNvPr id="0" name=""/>
        <dsp:cNvSpPr/>
      </dsp:nvSpPr>
      <dsp:spPr>
        <a:xfrm>
          <a:off x="284731" y="2383012"/>
          <a:ext cx="1373280" cy="1373280"/>
        </a:xfrm>
        <a:prstGeom prst="ellipse">
          <a:avLst/>
        </a:prstGeom>
        <a:solidFill>
          <a:srgbClr val="58C2B7">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FD20B50-8A37-472B-B519-EB01230AF8EF}">
      <dsp:nvSpPr>
        <dsp:cNvPr id="0" name=""/>
        <dsp:cNvSpPr/>
      </dsp:nvSpPr>
      <dsp:spPr>
        <a:xfrm>
          <a:off x="573120" y="2671401"/>
          <a:ext cx="796502" cy="7965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06102-CF08-45B9-9D84-FEEF5D3754D9}">
      <dsp:nvSpPr>
        <dsp:cNvPr id="0" name=""/>
        <dsp:cNvSpPr/>
      </dsp:nvSpPr>
      <dsp:spPr>
        <a:xfrm>
          <a:off x="1952286" y="2383012"/>
          <a:ext cx="3237019" cy="137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rgbClr val="000000">
                  <a:hueOff val="0"/>
                  <a:satOff val="0"/>
                  <a:lumOff val="0"/>
                  <a:alphaOff val="0"/>
                </a:srgbClr>
              </a:solidFill>
              <a:latin typeface="Franklin Gothic Book" panose="020B0503020102020204"/>
              <a:ea typeface="+mn-ea"/>
              <a:cs typeface="+mn-cs"/>
            </a:rPr>
            <a:t>Agenda item on service-line meeting</a:t>
          </a:r>
          <a:endParaRPr lang="en-US" sz="2400" kern="1200">
            <a:solidFill>
              <a:srgbClr val="000000">
                <a:hueOff val="0"/>
                <a:satOff val="0"/>
                <a:lumOff val="0"/>
                <a:alphaOff val="0"/>
              </a:srgbClr>
            </a:solidFill>
            <a:latin typeface="Franklin Gothic Book" panose="020B0503020102020204"/>
            <a:ea typeface="+mn-ea"/>
            <a:cs typeface="+mn-cs"/>
          </a:endParaRPr>
        </a:p>
      </dsp:txBody>
      <dsp:txXfrm>
        <a:off x="1952286" y="2383012"/>
        <a:ext cx="3237019" cy="1373280"/>
      </dsp:txXfrm>
    </dsp:sp>
    <dsp:sp modelId="{D2D59468-CF4C-44C6-BC51-445AC8EAF88E}">
      <dsp:nvSpPr>
        <dsp:cNvPr id="0" name=""/>
        <dsp:cNvSpPr/>
      </dsp:nvSpPr>
      <dsp:spPr>
        <a:xfrm>
          <a:off x="5753332" y="2383012"/>
          <a:ext cx="1373280" cy="1373280"/>
        </a:xfrm>
        <a:prstGeom prst="ellipse">
          <a:avLst/>
        </a:prstGeom>
        <a:solidFill>
          <a:srgbClr val="58C2B7">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B0CE06F-6868-46F7-862D-C412B280EC7A}">
      <dsp:nvSpPr>
        <dsp:cNvPr id="0" name=""/>
        <dsp:cNvSpPr/>
      </dsp:nvSpPr>
      <dsp:spPr>
        <a:xfrm>
          <a:off x="6041720" y="2671401"/>
          <a:ext cx="796502" cy="7965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9E2952-82D3-47DE-98F4-2BF50F0DA840}">
      <dsp:nvSpPr>
        <dsp:cNvPr id="0" name=""/>
        <dsp:cNvSpPr/>
      </dsp:nvSpPr>
      <dsp:spPr>
        <a:xfrm>
          <a:off x="7420887" y="2383012"/>
          <a:ext cx="3237019" cy="137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rgbClr val="000000">
                  <a:hueOff val="0"/>
                  <a:satOff val="0"/>
                  <a:lumOff val="0"/>
                  <a:alphaOff val="0"/>
                </a:srgbClr>
              </a:solidFill>
              <a:latin typeface="Franklin Gothic Book" panose="020B0503020102020204"/>
              <a:ea typeface="+mn-ea"/>
              <a:cs typeface="+mn-cs"/>
            </a:rPr>
            <a:t>Departmental staff meetings</a:t>
          </a:r>
          <a:endParaRPr lang="en-US" sz="2400" kern="1200">
            <a:solidFill>
              <a:srgbClr val="000000">
                <a:hueOff val="0"/>
                <a:satOff val="0"/>
                <a:lumOff val="0"/>
                <a:alphaOff val="0"/>
              </a:srgbClr>
            </a:solidFill>
            <a:latin typeface="Franklin Gothic Book" panose="020B0503020102020204"/>
            <a:ea typeface="+mn-ea"/>
            <a:cs typeface="+mn-cs"/>
          </a:endParaRPr>
        </a:p>
      </dsp:txBody>
      <dsp:txXfrm>
        <a:off x="7420887" y="2383012"/>
        <a:ext cx="3237019" cy="137328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4/11/2024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a:p>
        </p:txBody>
      </p:sp>
    </p:spTree>
    <p:extLst>
      <p:ext uri="{BB962C8B-B14F-4D97-AF65-F5344CB8AC3E}">
        <p14:creationId xmlns:p14="http://schemas.microsoft.com/office/powerpoint/2010/main" val="396453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10</a:t>
            </a:fld>
            <a:endParaRPr lang="en-US"/>
          </a:p>
        </p:txBody>
      </p:sp>
    </p:spTree>
    <p:extLst>
      <p:ext uri="{BB962C8B-B14F-4D97-AF65-F5344CB8AC3E}">
        <p14:creationId xmlns:p14="http://schemas.microsoft.com/office/powerpoint/2010/main" val="21304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11</a:t>
            </a:fld>
            <a:endParaRPr lang="en-US"/>
          </a:p>
        </p:txBody>
      </p:sp>
    </p:spTree>
    <p:extLst>
      <p:ext uri="{BB962C8B-B14F-4D97-AF65-F5344CB8AC3E}">
        <p14:creationId xmlns:p14="http://schemas.microsoft.com/office/powerpoint/2010/main" val="274640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12</a:t>
            </a:fld>
            <a:endParaRPr lang="en-US"/>
          </a:p>
        </p:txBody>
      </p:sp>
    </p:spTree>
    <p:extLst>
      <p:ext uri="{BB962C8B-B14F-4D97-AF65-F5344CB8AC3E}">
        <p14:creationId xmlns:p14="http://schemas.microsoft.com/office/powerpoint/2010/main" val="2604342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a:p>
            <a:r>
              <a:rPr lang="en-US"/>
              <a:t>Also in the Lumere study -  and I my experience - Employed physicians are not necessarily more likely to make decisions based on hospital cost and preference compared to independent physicians</a:t>
            </a:r>
          </a:p>
          <a:p>
            <a:endParaRPr lang="en-US"/>
          </a:p>
          <a:p>
            <a:r>
              <a:rPr lang="en-US"/>
              <a:t>The vast majority (91%) of surgical and medical specialists believe that increasing physician access to cost data would positively affect care quality, but only 40 percent of physicians report their health systems are working to increase physician access to cost data</a:t>
            </a:r>
          </a:p>
          <a:p>
            <a:endParaRPr lang="en-US"/>
          </a:p>
          <a:p>
            <a:r>
              <a:rPr lang="en-US"/>
              <a:t>Physicians with more exposure to cost data and variation reduction efforts (via years of experience or participation in those efforts) generally find cost data more influential in their clinical decision-making</a:t>
            </a:r>
          </a:p>
          <a:p>
            <a:endParaRPr lang="en-US"/>
          </a:p>
          <a:p>
            <a:r>
              <a:rPr lang="en-US"/>
              <a:t>Data transparency is a strong driver for positively influencing physician behavior</a:t>
            </a:r>
          </a:p>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13</a:t>
            </a:fld>
            <a:endParaRPr lang="en-US"/>
          </a:p>
        </p:txBody>
      </p:sp>
    </p:spTree>
    <p:extLst>
      <p:ext uri="{BB962C8B-B14F-4D97-AF65-F5344CB8AC3E}">
        <p14:creationId xmlns:p14="http://schemas.microsoft.com/office/powerpoint/2010/main" val="170139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a:p>
            <a:r>
              <a:rPr lang="en-US"/>
              <a:t>Study by Lumere</a:t>
            </a:r>
          </a:p>
          <a:p>
            <a:r>
              <a:rPr lang="en-US"/>
              <a:t>276 physicians</a:t>
            </a:r>
          </a:p>
          <a:p>
            <a:r>
              <a:rPr lang="en-US"/>
              <a:t>19 question Likert-style survey</a:t>
            </a:r>
          </a:p>
          <a:p>
            <a:endParaRPr lang="en-US"/>
          </a:p>
          <a:p>
            <a:r>
              <a:rPr lang="en-US"/>
              <a:t>Sought to uncover the factors that affect physician decision-making — designed to gather insights on physicians’ perceptions of clinical variation, quality improvement strategies, access to clinical outcomes and cost data, involvement in hospital drug and device decision-making, and drivers of drug and device preference</a:t>
            </a:r>
          </a:p>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14</a:t>
            </a:fld>
            <a:endParaRPr lang="en-US"/>
          </a:p>
        </p:txBody>
      </p:sp>
    </p:spTree>
    <p:extLst>
      <p:ext uri="{BB962C8B-B14F-4D97-AF65-F5344CB8AC3E}">
        <p14:creationId xmlns:p14="http://schemas.microsoft.com/office/powerpoint/2010/main" val="321538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15</a:t>
            </a:fld>
            <a:endParaRPr lang="en-US"/>
          </a:p>
        </p:txBody>
      </p:sp>
    </p:spTree>
    <p:extLst>
      <p:ext uri="{BB962C8B-B14F-4D97-AF65-F5344CB8AC3E}">
        <p14:creationId xmlns:p14="http://schemas.microsoft.com/office/powerpoint/2010/main" val="1232444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16</a:t>
            </a:fld>
            <a:endParaRPr lang="en-US"/>
          </a:p>
        </p:txBody>
      </p:sp>
    </p:spTree>
    <p:extLst>
      <p:ext uri="{BB962C8B-B14F-4D97-AF65-F5344CB8AC3E}">
        <p14:creationId xmlns:p14="http://schemas.microsoft.com/office/powerpoint/2010/main" val="1996049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17</a:t>
            </a:fld>
            <a:endParaRPr lang="en-US"/>
          </a:p>
        </p:txBody>
      </p:sp>
    </p:spTree>
    <p:extLst>
      <p:ext uri="{BB962C8B-B14F-4D97-AF65-F5344CB8AC3E}">
        <p14:creationId xmlns:p14="http://schemas.microsoft.com/office/powerpoint/2010/main" val="67493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18</a:t>
            </a:fld>
            <a:endParaRPr lang="en-US"/>
          </a:p>
        </p:txBody>
      </p:sp>
    </p:spTree>
    <p:extLst>
      <p:ext uri="{BB962C8B-B14F-4D97-AF65-F5344CB8AC3E}">
        <p14:creationId xmlns:p14="http://schemas.microsoft.com/office/powerpoint/2010/main" val="399311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19</a:t>
            </a:fld>
            <a:endParaRPr lang="en-US"/>
          </a:p>
        </p:txBody>
      </p:sp>
    </p:spTree>
    <p:extLst>
      <p:ext uri="{BB962C8B-B14F-4D97-AF65-F5344CB8AC3E}">
        <p14:creationId xmlns:p14="http://schemas.microsoft.com/office/powerpoint/2010/main" val="401012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a:p>
        </p:txBody>
      </p:sp>
    </p:spTree>
    <p:extLst>
      <p:ext uri="{BB962C8B-B14F-4D97-AF65-F5344CB8AC3E}">
        <p14:creationId xmlns:p14="http://schemas.microsoft.com/office/powerpoint/2010/main" val="3364093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20</a:t>
            </a:fld>
            <a:endParaRPr lang="en-US"/>
          </a:p>
        </p:txBody>
      </p:sp>
    </p:spTree>
    <p:extLst>
      <p:ext uri="{BB962C8B-B14F-4D97-AF65-F5344CB8AC3E}">
        <p14:creationId xmlns:p14="http://schemas.microsoft.com/office/powerpoint/2010/main" val="1496899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21</a:t>
            </a:fld>
            <a:endParaRPr lang="en-US"/>
          </a:p>
        </p:txBody>
      </p:sp>
    </p:spTree>
    <p:extLst>
      <p:ext uri="{BB962C8B-B14F-4D97-AF65-F5344CB8AC3E}">
        <p14:creationId xmlns:p14="http://schemas.microsoft.com/office/powerpoint/2010/main" val="83619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22</a:t>
            </a:fld>
            <a:endParaRPr lang="en-US"/>
          </a:p>
        </p:txBody>
      </p:sp>
    </p:spTree>
    <p:extLst>
      <p:ext uri="{BB962C8B-B14F-4D97-AF65-F5344CB8AC3E}">
        <p14:creationId xmlns:p14="http://schemas.microsoft.com/office/powerpoint/2010/main" val="4080942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23</a:t>
            </a:fld>
            <a:endParaRPr lang="en-US"/>
          </a:p>
        </p:txBody>
      </p:sp>
    </p:spTree>
    <p:extLst>
      <p:ext uri="{BB962C8B-B14F-4D97-AF65-F5344CB8AC3E}">
        <p14:creationId xmlns:p14="http://schemas.microsoft.com/office/powerpoint/2010/main" val="405673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24</a:t>
            </a:fld>
            <a:endParaRPr lang="en-US"/>
          </a:p>
        </p:txBody>
      </p:sp>
    </p:spTree>
    <p:extLst>
      <p:ext uri="{BB962C8B-B14F-4D97-AF65-F5344CB8AC3E}">
        <p14:creationId xmlns:p14="http://schemas.microsoft.com/office/powerpoint/2010/main" val="2977591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25</a:t>
            </a:fld>
            <a:endParaRPr lang="en-US"/>
          </a:p>
        </p:txBody>
      </p:sp>
    </p:spTree>
    <p:extLst>
      <p:ext uri="{BB962C8B-B14F-4D97-AF65-F5344CB8AC3E}">
        <p14:creationId xmlns:p14="http://schemas.microsoft.com/office/powerpoint/2010/main" val="3487068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26</a:t>
            </a:fld>
            <a:endParaRPr lang="en-US"/>
          </a:p>
        </p:txBody>
      </p:sp>
    </p:spTree>
    <p:extLst>
      <p:ext uri="{BB962C8B-B14F-4D97-AF65-F5344CB8AC3E}">
        <p14:creationId xmlns:p14="http://schemas.microsoft.com/office/powerpoint/2010/main" val="504193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27</a:t>
            </a:fld>
            <a:endParaRPr lang="en-US"/>
          </a:p>
        </p:txBody>
      </p:sp>
    </p:spTree>
    <p:extLst>
      <p:ext uri="{BB962C8B-B14F-4D97-AF65-F5344CB8AC3E}">
        <p14:creationId xmlns:p14="http://schemas.microsoft.com/office/powerpoint/2010/main" val="41582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28</a:t>
            </a:fld>
            <a:endParaRPr lang="en-US"/>
          </a:p>
        </p:txBody>
      </p:sp>
    </p:spTree>
    <p:extLst>
      <p:ext uri="{BB962C8B-B14F-4D97-AF65-F5344CB8AC3E}">
        <p14:creationId xmlns:p14="http://schemas.microsoft.com/office/powerpoint/2010/main" val="361668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29</a:t>
            </a:fld>
            <a:endParaRPr lang="en-US"/>
          </a:p>
        </p:txBody>
      </p:sp>
    </p:spTree>
    <p:extLst>
      <p:ext uri="{BB962C8B-B14F-4D97-AF65-F5344CB8AC3E}">
        <p14:creationId xmlns:p14="http://schemas.microsoft.com/office/powerpoint/2010/main" val="138133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3</a:t>
            </a:fld>
            <a:endParaRPr lang="en-US"/>
          </a:p>
        </p:txBody>
      </p:sp>
    </p:spTree>
    <p:extLst>
      <p:ext uri="{BB962C8B-B14F-4D97-AF65-F5344CB8AC3E}">
        <p14:creationId xmlns:p14="http://schemas.microsoft.com/office/powerpoint/2010/main" val="3152269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30</a:t>
            </a:fld>
            <a:endParaRPr lang="en-US"/>
          </a:p>
        </p:txBody>
      </p:sp>
    </p:spTree>
    <p:extLst>
      <p:ext uri="{BB962C8B-B14F-4D97-AF65-F5344CB8AC3E}">
        <p14:creationId xmlns:p14="http://schemas.microsoft.com/office/powerpoint/2010/main" val="2765482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31</a:t>
            </a:fld>
            <a:endParaRPr lang="en-US"/>
          </a:p>
        </p:txBody>
      </p:sp>
    </p:spTree>
    <p:extLst>
      <p:ext uri="{BB962C8B-B14F-4D97-AF65-F5344CB8AC3E}">
        <p14:creationId xmlns:p14="http://schemas.microsoft.com/office/powerpoint/2010/main" val="3553697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32</a:t>
            </a:fld>
            <a:endParaRPr lang="en-US"/>
          </a:p>
        </p:txBody>
      </p:sp>
    </p:spTree>
    <p:extLst>
      <p:ext uri="{BB962C8B-B14F-4D97-AF65-F5344CB8AC3E}">
        <p14:creationId xmlns:p14="http://schemas.microsoft.com/office/powerpoint/2010/main" val="245227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33</a:t>
            </a:fld>
            <a:endParaRPr lang="en-US"/>
          </a:p>
        </p:txBody>
      </p:sp>
    </p:spTree>
    <p:extLst>
      <p:ext uri="{BB962C8B-B14F-4D97-AF65-F5344CB8AC3E}">
        <p14:creationId xmlns:p14="http://schemas.microsoft.com/office/powerpoint/2010/main" val="3849572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34</a:t>
            </a:fld>
            <a:endParaRPr lang="en-US"/>
          </a:p>
        </p:txBody>
      </p:sp>
    </p:spTree>
    <p:extLst>
      <p:ext uri="{BB962C8B-B14F-4D97-AF65-F5344CB8AC3E}">
        <p14:creationId xmlns:p14="http://schemas.microsoft.com/office/powerpoint/2010/main" val="3567796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35</a:t>
            </a:fld>
            <a:endParaRPr lang="en-US"/>
          </a:p>
        </p:txBody>
      </p:sp>
    </p:spTree>
    <p:extLst>
      <p:ext uri="{BB962C8B-B14F-4D97-AF65-F5344CB8AC3E}">
        <p14:creationId xmlns:p14="http://schemas.microsoft.com/office/powerpoint/2010/main" val="1008390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36</a:t>
            </a:fld>
            <a:endParaRPr lang="en-US"/>
          </a:p>
        </p:txBody>
      </p:sp>
    </p:spTree>
    <p:extLst>
      <p:ext uri="{BB962C8B-B14F-4D97-AF65-F5344CB8AC3E}">
        <p14:creationId xmlns:p14="http://schemas.microsoft.com/office/powerpoint/2010/main" val="4285766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37</a:t>
            </a:fld>
            <a:endParaRPr lang="en-US"/>
          </a:p>
        </p:txBody>
      </p:sp>
    </p:spTree>
    <p:extLst>
      <p:ext uri="{BB962C8B-B14F-4D97-AF65-F5344CB8AC3E}">
        <p14:creationId xmlns:p14="http://schemas.microsoft.com/office/powerpoint/2010/main" val="1693522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38</a:t>
            </a:fld>
            <a:endParaRPr lang="en-US"/>
          </a:p>
        </p:txBody>
      </p:sp>
    </p:spTree>
    <p:extLst>
      <p:ext uri="{BB962C8B-B14F-4D97-AF65-F5344CB8AC3E}">
        <p14:creationId xmlns:p14="http://schemas.microsoft.com/office/powerpoint/2010/main" val="3089188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39</a:t>
            </a:fld>
            <a:endParaRPr lang="en-US"/>
          </a:p>
        </p:txBody>
      </p:sp>
    </p:spTree>
    <p:extLst>
      <p:ext uri="{BB962C8B-B14F-4D97-AF65-F5344CB8AC3E}">
        <p14:creationId xmlns:p14="http://schemas.microsoft.com/office/powerpoint/2010/main" val="41353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4</a:t>
            </a:fld>
            <a:endParaRPr lang="en-US"/>
          </a:p>
        </p:txBody>
      </p:sp>
    </p:spTree>
    <p:extLst>
      <p:ext uri="{BB962C8B-B14F-4D97-AF65-F5344CB8AC3E}">
        <p14:creationId xmlns:p14="http://schemas.microsoft.com/office/powerpoint/2010/main" val="364513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40</a:t>
            </a:fld>
            <a:endParaRPr lang="en-US"/>
          </a:p>
        </p:txBody>
      </p:sp>
    </p:spTree>
    <p:extLst>
      <p:ext uri="{BB962C8B-B14F-4D97-AF65-F5344CB8AC3E}">
        <p14:creationId xmlns:p14="http://schemas.microsoft.com/office/powerpoint/2010/main" val="1609786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41</a:t>
            </a:fld>
            <a:endParaRPr lang="en-US"/>
          </a:p>
        </p:txBody>
      </p:sp>
    </p:spTree>
    <p:extLst>
      <p:ext uri="{BB962C8B-B14F-4D97-AF65-F5344CB8AC3E}">
        <p14:creationId xmlns:p14="http://schemas.microsoft.com/office/powerpoint/2010/main" val="2815922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42</a:t>
            </a:fld>
            <a:endParaRPr lang="en-US"/>
          </a:p>
        </p:txBody>
      </p:sp>
    </p:spTree>
    <p:extLst>
      <p:ext uri="{BB962C8B-B14F-4D97-AF65-F5344CB8AC3E}">
        <p14:creationId xmlns:p14="http://schemas.microsoft.com/office/powerpoint/2010/main" val="2792857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43</a:t>
            </a:fld>
            <a:endParaRPr lang="en-US"/>
          </a:p>
        </p:txBody>
      </p:sp>
    </p:spTree>
    <p:extLst>
      <p:ext uri="{BB962C8B-B14F-4D97-AF65-F5344CB8AC3E}">
        <p14:creationId xmlns:p14="http://schemas.microsoft.com/office/powerpoint/2010/main" val="3292532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44</a:t>
            </a:fld>
            <a:endParaRPr lang="en-US"/>
          </a:p>
        </p:txBody>
      </p:sp>
    </p:spTree>
    <p:extLst>
      <p:ext uri="{BB962C8B-B14F-4D97-AF65-F5344CB8AC3E}">
        <p14:creationId xmlns:p14="http://schemas.microsoft.com/office/powerpoint/2010/main" val="3416713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45</a:t>
            </a:fld>
            <a:endParaRPr lang="en-US"/>
          </a:p>
        </p:txBody>
      </p:sp>
    </p:spTree>
    <p:extLst>
      <p:ext uri="{BB962C8B-B14F-4D97-AF65-F5344CB8AC3E}">
        <p14:creationId xmlns:p14="http://schemas.microsoft.com/office/powerpoint/2010/main" val="2280434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46</a:t>
            </a:fld>
            <a:endParaRPr lang="en-US"/>
          </a:p>
        </p:txBody>
      </p:sp>
    </p:spTree>
    <p:extLst>
      <p:ext uri="{BB962C8B-B14F-4D97-AF65-F5344CB8AC3E}">
        <p14:creationId xmlns:p14="http://schemas.microsoft.com/office/powerpoint/2010/main" val="3074176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47</a:t>
            </a:fld>
            <a:endParaRPr lang="en-US"/>
          </a:p>
        </p:txBody>
      </p:sp>
    </p:spTree>
    <p:extLst>
      <p:ext uri="{BB962C8B-B14F-4D97-AF65-F5344CB8AC3E}">
        <p14:creationId xmlns:p14="http://schemas.microsoft.com/office/powerpoint/2010/main" val="2862724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48</a:t>
            </a:fld>
            <a:endParaRPr lang="en-US"/>
          </a:p>
        </p:txBody>
      </p:sp>
    </p:spTree>
    <p:extLst>
      <p:ext uri="{BB962C8B-B14F-4D97-AF65-F5344CB8AC3E}">
        <p14:creationId xmlns:p14="http://schemas.microsoft.com/office/powerpoint/2010/main" val="4157333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49</a:t>
            </a:fld>
            <a:endParaRPr lang="en-US"/>
          </a:p>
        </p:txBody>
      </p:sp>
    </p:spTree>
    <p:extLst>
      <p:ext uri="{BB962C8B-B14F-4D97-AF65-F5344CB8AC3E}">
        <p14:creationId xmlns:p14="http://schemas.microsoft.com/office/powerpoint/2010/main" val="235837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a:p>
        </p:txBody>
      </p:sp>
    </p:spTree>
    <p:extLst>
      <p:ext uri="{BB962C8B-B14F-4D97-AF65-F5344CB8AC3E}">
        <p14:creationId xmlns:p14="http://schemas.microsoft.com/office/powerpoint/2010/main" val="1743611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50</a:t>
            </a:fld>
            <a:endParaRPr lang="en-US"/>
          </a:p>
        </p:txBody>
      </p:sp>
    </p:spTree>
    <p:extLst>
      <p:ext uri="{BB962C8B-B14F-4D97-AF65-F5344CB8AC3E}">
        <p14:creationId xmlns:p14="http://schemas.microsoft.com/office/powerpoint/2010/main" val="4043490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51</a:t>
            </a:fld>
            <a:endParaRPr lang="en-US"/>
          </a:p>
        </p:txBody>
      </p:sp>
    </p:spTree>
    <p:extLst>
      <p:ext uri="{BB962C8B-B14F-4D97-AF65-F5344CB8AC3E}">
        <p14:creationId xmlns:p14="http://schemas.microsoft.com/office/powerpoint/2010/main" val="1870650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52</a:t>
            </a:fld>
            <a:endParaRPr lang="en-US"/>
          </a:p>
        </p:txBody>
      </p:sp>
    </p:spTree>
    <p:extLst>
      <p:ext uri="{BB962C8B-B14F-4D97-AF65-F5344CB8AC3E}">
        <p14:creationId xmlns:p14="http://schemas.microsoft.com/office/powerpoint/2010/main" val="1919067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53</a:t>
            </a:fld>
            <a:endParaRPr lang="en-US"/>
          </a:p>
        </p:txBody>
      </p:sp>
    </p:spTree>
    <p:extLst>
      <p:ext uri="{BB962C8B-B14F-4D97-AF65-F5344CB8AC3E}">
        <p14:creationId xmlns:p14="http://schemas.microsoft.com/office/powerpoint/2010/main" val="2675218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54</a:t>
            </a:fld>
            <a:endParaRPr lang="en-US"/>
          </a:p>
        </p:txBody>
      </p:sp>
    </p:spTree>
    <p:extLst>
      <p:ext uri="{BB962C8B-B14F-4D97-AF65-F5344CB8AC3E}">
        <p14:creationId xmlns:p14="http://schemas.microsoft.com/office/powerpoint/2010/main" val="3326175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55</a:t>
            </a:fld>
            <a:endParaRPr lang="en-US"/>
          </a:p>
        </p:txBody>
      </p:sp>
    </p:spTree>
    <p:extLst>
      <p:ext uri="{BB962C8B-B14F-4D97-AF65-F5344CB8AC3E}">
        <p14:creationId xmlns:p14="http://schemas.microsoft.com/office/powerpoint/2010/main" val="710875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56</a:t>
            </a:fld>
            <a:endParaRPr lang="en-US"/>
          </a:p>
        </p:txBody>
      </p:sp>
    </p:spTree>
    <p:extLst>
      <p:ext uri="{BB962C8B-B14F-4D97-AF65-F5344CB8AC3E}">
        <p14:creationId xmlns:p14="http://schemas.microsoft.com/office/powerpoint/2010/main" val="2095082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57</a:t>
            </a:fld>
            <a:endParaRPr lang="en-US"/>
          </a:p>
        </p:txBody>
      </p:sp>
    </p:spTree>
    <p:extLst>
      <p:ext uri="{BB962C8B-B14F-4D97-AF65-F5344CB8AC3E}">
        <p14:creationId xmlns:p14="http://schemas.microsoft.com/office/powerpoint/2010/main" val="1515300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58</a:t>
            </a:fld>
            <a:endParaRPr lang="en-US"/>
          </a:p>
        </p:txBody>
      </p:sp>
    </p:spTree>
    <p:extLst>
      <p:ext uri="{BB962C8B-B14F-4D97-AF65-F5344CB8AC3E}">
        <p14:creationId xmlns:p14="http://schemas.microsoft.com/office/powerpoint/2010/main" val="167474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6</a:t>
            </a:fld>
            <a:endParaRPr lang="en-US"/>
          </a:p>
        </p:txBody>
      </p:sp>
    </p:spTree>
    <p:extLst>
      <p:ext uri="{BB962C8B-B14F-4D97-AF65-F5344CB8AC3E}">
        <p14:creationId xmlns:p14="http://schemas.microsoft.com/office/powerpoint/2010/main" val="259459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a:t>
            </a:r>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a:p>
        </p:txBody>
      </p:sp>
    </p:spTree>
    <p:extLst>
      <p:ext uri="{BB962C8B-B14F-4D97-AF65-F5344CB8AC3E}">
        <p14:creationId xmlns:p14="http://schemas.microsoft.com/office/powerpoint/2010/main" val="342699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8</a:t>
            </a:fld>
            <a:endParaRPr lang="en-US"/>
          </a:p>
        </p:txBody>
      </p:sp>
    </p:spTree>
    <p:extLst>
      <p:ext uri="{BB962C8B-B14F-4D97-AF65-F5344CB8AC3E}">
        <p14:creationId xmlns:p14="http://schemas.microsoft.com/office/powerpoint/2010/main" val="95894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a:t>
            </a:r>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a:p>
        </p:txBody>
      </p:sp>
    </p:spTree>
    <p:extLst>
      <p:ext uri="{BB962C8B-B14F-4D97-AF65-F5344CB8AC3E}">
        <p14:creationId xmlns:p14="http://schemas.microsoft.com/office/powerpoint/2010/main" val="284859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9" name="Logo 8">
            <a:extLst>
              <a:ext uri="{FF2B5EF4-FFF2-40B4-BE49-F238E27FC236}">
                <a16:creationId xmlns:a16="http://schemas.microsoft.com/office/drawing/2014/main" id="{4A12B0A9-B752-4248-B2E5-74FCF6A8691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640080"/>
            <a:ext cx="6446520" cy="414192"/>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502920" y="1554480"/>
            <a:ext cx="8595360" cy="2286000"/>
          </a:xfrm>
        </p:spPr>
        <p:txBody>
          <a:bodyPr anchor="b"/>
          <a:lstStyle>
            <a:lvl1pPr algn="l">
              <a:defRPr sz="6000" b="0">
                <a:solidFill>
                  <a:schemeClr val="accent3"/>
                </a:solidFill>
              </a:defRPr>
            </a:lvl1pPr>
          </a:lstStyle>
          <a:p>
            <a:r>
              <a:rPr lang="en-US"/>
              <a:t>Presentation title, 60pt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502920" y="4206240"/>
            <a:ext cx="8595360" cy="1655762"/>
          </a:xfrm>
        </p:spPr>
        <p:txBody>
          <a:bodyPr/>
          <a:lstStyle>
            <a:lvl1pPr marL="0" indent="0" algn="l">
              <a:buNone/>
              <a:defRPr sz="28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28pt</a:t>
            </a:r>
          </a:p>
        </p:txBody>
      </p:sp>
      <p:sp>
        <p:nvSpPr>
          <p:cNvPr id="7" name="Rectangle 6">
            <a:extLst>
              <a:ext uri="{FF2B5EF4-FFF2-40B4-BE49-F238E27FC236}">
                <a16:creationId xmlns:a16="http://schemas.microsoft.com/office/drawing/2014/main" id="{901448AB-CA22-42D4-9FEF-EDC189921065}"/>
              </a:ext>
              <a:ext uri="{C183D7F6-B498-43B3-948B-1728B52AA6E4}">
                <adec:decorative xmlns:adec="http://schemas.microsoft.com/office/drawing/2017/decorative" val="1"/>
              </a:ext>
            </a:extLst>
          </p:cNvPr>
          <p:cNvSpPr/>
          <p:nvPr userDrawn="1"/>
        </p:nvSpPr>
        <p:spPr bwMode="ltGray">
          <a:xfrm>
            <a:off x="9417466" y="0"/>
            <a:ext cx="2264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EA5055E9-B7CB-464C-A979-CA52003FE3F4}"/>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Tree>
    <p:extLst>
      <p:ext uri="{BB962C8B-B14F-4D97-AF65-F5344CB8AC3E}">
        <p14:creationId xmlns:p14="http://schemas.microsoft.com/office/powerpoint/2010/main" val="281354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9BAA4-906C-4354-9E1D-1C1F50A6FA54}"/>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502284" y="1737360"/>
            <a:ext cx="5669280" cy="4390390"/>
          </a:xfrm>
        </p:spPr>
        <p:txBody>
          <a:bodyPr/>
          <a:lstStyle>
            <a:lvl1pPr>
              <a:defRPr/>
            </a:lvl1pPr>
            <a:lvl2pPr>
              <a:defRPr/>
            </a:lvl2pPr>
            <a:lvl3pPr>
              <a:defRPr/>
            </a:lvl3pPr>
            <a:lvl4pPr>
              <a:defRPr/>
            </a:lvl4pPr>
            <a:lvl5pPr>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6647688" y="0"/>
            <a:ext cx="5032248" cy="6858000"/>
          </a:xfrm>
          <a:prstGeom prst="rect">
            <a:avLst/>
          </a:prstGeom>
          <a:pattFill prst="wdUpDiag">
            <a:fgClr>
              <a:schemeClr val="bg1">
                <a:lumMod val="95000"/>
              </a:schemeClr>
            </a:fgClr>
            <a:bgClr>
              <a:schemeClr val="bg1">
                <a:lumMod val="85000"/>
              </a:schemeClr>
            </a:bgClr>
          </a:pattFill>
        </p:spPr>
        <p:txBody>
          <a:bodyPr lIns="274320" tIns="274320" rIns="2103120" bIns="91440"/>
          <a:lstStyle>
            <a:lvl1pPr marL="0" indent="0">
              <a:lnSpc>
                <a:spcPct val="100000"/>
              </a:lnSpc>
              <a:buNone/>
              <a:defRPr b="0">
                <a:solidFill>
                  <a:schemeClr val="tx1"/>
                </a:solidFill>
                <a:latin typeface="+mn-lt"/>
              </a:defRPr>
            </a:lvl1pPr>
          </a:lstStyle>
          <a:p>
            <a:r>
              <a:rPr lang="en-GB"/>
              <a:t>Drag picture to placeholder or click icon to add, then send to back.</a:t>
            </a:r>
            <a:endParaRPr lang="en-US"/>
          </a:p>
        </p:txBody>
      </p:sp>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3" name="Date Placeholder 2">
            <a:extLst>
              <a:ext uri="{FF2B5EF4-FFF2-40B4-BE49-F238E27FC236}">
                <a16:creationId xmlns:a16="http://schemas.microsoft.com/office/drawing/2014/main" id="{7B4191DF-A028-4029-8F11-D72F0CD5A944}"/>
              </a:ext>
            </a:extLst>
          </p:cNvPr>
          <p:cNvSpPr>
            <a:spLocks noGrp="1"/>
          </p:cNvSpPr>
          <p:nvPr>
            <p:ph type="dt" sz="half" idx="14"/>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651216A5-75F0-4739-BA42-B5CB7C963E0D}"/>
              </a:ext>
            </a:extLst>
          </p:cNvPr>
          <p:cNvSpPr>
            <a:spLocks noGrp="1"/>
          </p:cNvSpPr>
          <p:nvPr>
            <p:ph type="ftr" sz="quarter" idx="15"/>
          </p:nvPr>
        </p:nvSpPr>
        <p:spPr/>
        <p:txBody>
          <a:bodyPr/>
          <a:lstStyle>
            <a:lvl1pPr>
              <a:defRPr>
                <a:solidFill>
                  <a:schemeClr val="bg1"/>
                </a:solidFill>
              </a:defRPr>
            </a:lvl1pPr>
          </a:lstStyle>
          <a:p>
            <a:endParaRPr lang="en-US"/>
          </a:p>
        </p:txBody>
      </p:sp>
      <p:sp>
        <p:nvSpPr>
          <p:cNvPr id="8" name="Title 7">
            <a:extLst>
              <a:ext uri="{FF2B5EF4-FFF2-40B4-BE49-F238E27FC236}">
                <a16:creationId xmlns:a16="http://schemas.microsoft.com/office/drawing/2014/main" id="{0739B224-6B19-45BE-A224-818D8A7DF50D}"/>
              </a:ext>
            </a:extLst>
          </p:cNvPr>
          <p:cNvSpPr>
            <a:spLocks noGrp="1"/>
          </p:cNvSpPr>
          <p:nvPr>
            <p:ph type="title" hasCustomPrompt="1"/>
          </p:nvPr>
        </p:nvSpPr>
        <p:spPr>
          <a:xfrm>
            <a:off x="495300" y="0"/>
            <a:ext cx="5669280" cy="1463040"/>
          </a:xfrm>
        </p:spPr>
        <p:txBody>
          <a:bodyPr/>
          <a:lstStyle/>
          <a:p>
            <a:r>
              <a:rPr lang="en-US"/>
              <a:t>Slide title, 36pt</a:t>
            </a:r>
          </a:p>
        </p:txBody>
      </p:sp>
    </p:spTree>
    <p:extLst>
      <p:ext uri="{BB962C8B-B14F-4D97-AF65-F5344CB8AC3E}">
        <p14:creationId xmlns:p14="http://schemas.microsoft.com/office/powerpoint/2010/main" val="28388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light image l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CE0615C7-DFF2-44D5-85E6-86D2A729E631}"/>
              </a:ext>
            </a:extLst>
          </p:cNvPr>
          <p:cNvSpPr>
            <a:spLocks noGrp="1"/>
          </p:cNvSpPr>
          <p:nvPr>
            <p:ph type="title" hasCustomPrompt="1"/>
          </p:nvPr>
        </p:nvSpPr>
        <p:spPr>
          <a:xfrm>
            <a:off x="5989636" y="0"/>
            <a:ext cx="5478464" cy="1463040"/>
          </a:xfrm>
        </p:spPr>
        <p:txBody>
          <a:bodyPr anchor="b"/>
          <a:lstStyle>
            <a:lvl1pPr>
              <a:defRPr/>
            </a:lvl1pPr>
          </a:lstStyle>
          <a:p>
            <a:r>
              <a:rPr lang="en-US"/>
              <a:t>Slide title, 36pt</a:t>
            </a: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5989635" y="1737360"/>
            <a:ext cx="5478464" cy="4390390"/>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0" y="0"/>
            <a:ext cx="5532120" cy="6858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a:t>Drag picture to placeholder or click icon to add, then send to back. If logo not showing on slide, copy from slide master and paste on slide layout taking care to match size and position.</a:t>
            </a:r>
            <a:endParaRPr lang="en-US"/>
          </a:p>
        </p:txBody>
      </p:sp>
      <p:pic>
        <p:nvPicPr>
          <p:cNvPr id="8" name="Logo 7">
            <a:extLst>
              <a:ext uri="{FF2B5EF4-FFF2-40B4-BE49-F238E27FC236}">
                <a16:creationId xmlns:a16="http://schemas.microsoft.com/office/drawing/2014/main" id="{349B052C-AB6E-45D0-8D7B-72E2CF3E360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9638" y="6400800"/>
            <a:ext cx="2926080" cy="188002"/>
          </a:xfrm>
          <a:prstGeom prst="rect">
            <a:avLst/>
          </a:prstGeom>
        </p:spPr>
      </p:pic>
      <p:sp>
        <p:nvSpPr>
          <p:cNvPr id="3" name="Date Placeholder 2">
            <a:extLst>
              <a:ext uri="{FF2B5EF4-FFF2-40B4-BE49-F238E27FC236}">
                <a16:creationId xmlns:a16="http://schemas.microsoft.com/office/drawing/2014/main" id="{837E3E5F-27E5-4A80-BA44-CD8EEB29B530}"/>
              </a:ext>
            </a:extLst>
          </p:cNvPr>
          <p:cNvSpPr>
            <a:spLocks noGrp="1"/>
          </p:cNvSpPr>
          <p:nvPr>
            <p:ph type="dt" sz="half" idx="14"/>
          </p:nvPr>
        </p:nvSpPr>
        <p:spPr>
          <a:xfrm>
            <a:off x="4160520" y="6464808"/>
            <a:ext cx="1371600" cy="393192"/>
          </a:xfrm>
        </p:spPr>
        <p:txBody>
          <a:bodyPr/>
          <a:lstStyle>
            <a:lvl1pPr>
              <a:defRPr>
                <a:solidFill>
                  <a:schemeClr val="bg1"/>
                </a:solidFill>
              </a:defRPr>
            </a:lvl1p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B0606839-ED2B-488B-85A7-6D101241EFF3}"/>
              </a:ext>
            </a:extLst>
          </p:cNvPr>
          <p:cNvSpPr>
            <a:spLocks noGrp="1"/>
          </p:cNvSpPr>
          <p:nvPr>
            <p:ph type="ftr" sz="quarter" idx="15"/>
          </p:nvPr>
        </p:nvSpPr>
        <p:spPr>
          <a:xfrm>
            <a:off x="495300" y="6464808"/>
            <a:ext cx="3444875" cy="393192"/>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204259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2-image 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190158-29E5-4E04-95AF-ADBEE22DF175}"/>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495300" y="0"/>
            <a:ext cx="5669280" cy="1463040"/>
          </a:xfrm>
        </p:spPr>
        <p:txBody>
          <a:bodyPr/>
          <a:lstStyle>
            <a:lvl1pPr>
              <a:defRPr/>
            </a:lvl1pPr>
          </a:lstStyle>
          <a:p>
            <a:r>
              <a:rPr lang="en-US"/>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502284" y="1737360"/>
            <a:ext cx="5669280" cy="4390390"/>
          </a:xfrm>
        </p:spPr>
        <p:txBody>
          <a:bodyPr/>
          <a:lstStyle>
            <a:lvl1pPr>
              <a:defRPr/>
            </a:lvl1pPr>
            <a:lvl2pPr>
              <a:defRPr/>
            </a:lvl2pPr>
            <a:lvl3pPr>
              <a:defRPr/>
            </a:lvl3pPr>
            <a:lvl4pPr>
              <a:defRPr/>
            </a:lvl4pPr>
            <a:lvl5pPr>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6647688" y="0"/>
            <a:ext cx="5029200" cy="3429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a:t>Drag picture to placeholder or click icon to add, then send to back.</a:t>
            </a:r>
            <a:endParaRPr lang="en-US"/>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6647688" y="3429000"/>
            <a:ext cx="5029200" cy="3429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a:t>Drag picture to placeholder or click icon to add, then send to back.</a:t>
            </a:r>
            <a:endParaRPr lang="en-US"/>
          </a:p>
        </p:txBody>
      </p:sp>
      <p:sp>
        <p:nvSpPr>
          <p:cNvPr id="3" name="Date Placeholder 2">
            <a:extLst>
              <a:ext uri="{FF2B5EF4-FFF2-40B4-BE49-F238E27FC236}">
                <a16:creationId xmlns:a16="http://schemas.microsoft.com/office/drawing/2014/main" id="{1F810B12-FA55-4CE5-9341-DEBB1CC8A702}"/>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21C68774-4F97-45F0-BF6C-FC612213BE59}"/>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016949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light 2-image lt">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0" y="0"/>
            <a:ext cx="5532120" cy="3429000"/>
          </a:xfrm>
          <a:prstGeom prst="rect">
            <a:avLst/>
          </a:prstGeom>
          <a:pattFill prst="wdUpDiag">
            <a:fgClr>
              <a:schemeClr val="bg1">
                <a:lumMod val="95000"/>
              </a:schemeClr>
            </a:fgClr>
            <a:bgClr>
              <a:schemeClr val="bg1">
                <a:lumMod val="85000"/>
              </a:schemeClr>
            </a:bgClr>
          </a:pattFill>
        </p:spPr>
        <p:txBody>
          <a:bodyPr lIns="274320" tIns="182880" rIns="914400" bIns="91440"/>
          <a:lstStyle>
            <a:lvl1pPr marL="0" indent="0">
              <a:lnSpc>
                <a:spcPct val="100000"/>
              </a:lnSpc>
              <a:buNone/>
              <a:defRPr b="0">
                <a:solidFill>
                  <a:schemeClr val="tx1"/>
                </a:solidFill>
                <a:latin typeface="+mn-lt"/>
              </a:defRPr>
            </a:lvl1pPr>
          </a:lstStyle>
          <a:p>
            <a:r>
              <a:rPr lang="en-GB"/>
              <a:t>Drag picture to placeholder or click icon to add, then send to back.</a:t>
            </a:r>
            <a:endParaRPr lang="en-US"/>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0" y="3429000"/>
            <a:ext cx="5532120" cy="3429000"/>
          </a:xfrm>
          <a:prstGeom prst="rect">
            <a:avLst/>
          </a:prstGeom>
          <a:pattFill prst="wdUpDiag">
            <a:fgClr>
              <a:schemeClr val="bg1">
                <a:lumMod val="95000"/>
              </a:schemeClr>
            </a:fgClr>
            <a:bgClr>
              <a:schemeClr val="bg1">
                <a:lumMod val="85000"/>
              </a:schemeClr>
            </a:bgClr>
          </a:pattFill>
        </p:spPr>
        <p:txBody>
          <a:bodyPr lIns="274320" tIns="182880" rIns="274320" bIns="91440"/>
          <a:lstStyle>
            <a:lvl1pPr marL="0" indent="0">
              <a:lnSpc>
                <a:spcPct val="100000"/>
              </a:lnSpc>
              <a:buNone/>
              <a:defRPr b="0">
                <a:solidFill>
                  <a:schemeClr val="tx1"/>
                </a:solidFill>
                <a:latin typeface="+mn-lt"/>
              </a:defRPr>
            </a:lvl1pPr>
          </a:lstStyle>
          <a:p>
            <a:r>
              <a:rPr lang="en-GB"/>
              <a:t>Drag picture to placeholder or click icon to add, then send to back. If logo not showing on slide, copy from slide master and paste on slide layout taking care to match size and position.</a:t>
            </a:r>
            <a:endParaRPr lang="en-US"/>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5998464" y="0"/>
            <a:ext cx="5469636" cy="1463040"/>
          </a:xfrm>
        </p:spPr>
        <p:txBody>
          <a:bodyPr/>
          <a:lstStyle>
            <a:lvl1pPr>
              <a:defRPr/>
            </a:lvl1pPr>
          </a:lstStyle>
          <a:p>
            <a:r>
              <a:rPr lang="en-US"/>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5998464" y="1737360"/>
            <a:ext cx="5469636" cy="4390390"/>
          </a:xfrm>
        </p:spPr>
        <p:txBody>
          <a:bodyPr/>
          <a:lstStyle>
            <a:lvl1pPr>
              <a:defRPr/>
            </a:lvl1pPr>
            <a:lvl2pPr>
              <a:defRPr/>
            </a:lvl2pPr>
            <a:lvl3pPr>
              <a:defRPr/>
            </a:lvl3pPr>
            <a:lvl4pPr>
              <a:defRPr/>
            </a:lvl4pPr>
            <a:lvl5pPr>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0" name="Logo 7">
            <a:extLst>
              <a:ext uri="{FF2B5EF4-FFF2-40B4-BE49-F238E27FC236}">
                <a16:creationId xmlns:a16="http://schemas.microsoft.com/office/drawing/2014/main" id="{9FFD1A12-45F8-4AFB-B752-6ABA597DC8A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98464" y="6400800"/>
            <a:ext cx="2926080" cy="188002"/>
          </a:xfrm>
          <a:prstGeom prst="rect">
            <a:avLst/>
          </a:prstGeom>
        </p:spPr>
      </p:pic>
      <p:sp>
        <p:nvSpPr>
          <p:cNvPr id="3" name="Date Placeholder 2">
            <a:extLst>
              <a:ext uri="{FF2B5EF4-FFF2-40B4-BE49-F238E27FC236}">
                <a16:creationId xmlns:a16="http://schemas.microsoft.com/office/drawing/2014/main" id="{98A140F4-4A8A-4548-8652-9A39C1397CE9}"/>
              </a:ext>
            </a:extLst>
          </p:cNvPr>
          <p:cNvSpPr>
            <a:spLocks noGrp="1"/>
          </p:cNvSpPr>
          <p:nvPr>
            <p:ph type="dt" sz="half" idx="15"/>
          </p:nvPr>
        </p:nvSpPr>
        <p:spPr>
          <a:xfrm>
            <a:off x="4160520" y="6464808"/>
            <a:ext cx="1371600" cy="393192"/>
          </a:xfrm>
        </p:spPr>
        <p:txBody>
          <a:bodyPr/>
          <a:lstStyle>
            <a:lvl1pPr>
              <a:defRPr>
                <a:solidFill>
                  <a:schemeClr val="bg1"/>
                </a:solidFill>
              </a:defRPr>
            </a:lvl1p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2CC3628F-FFE3-4E4E-A21B-C101D8F74031}"/>
              </a:ext>
            </a:extLst>
          </p:cNvPr>
          <p:cNvSpPr>
            <a:spLocks noGrp="1"/>
          </p:cNvSpPr>
          <p:nvPr>
            <p:ph type="ftr" sz="quarter" idx="16"/>
          </p:nvPr>
        </p:nvSpPr>
        <p:spPr>
          <a:xfrm>
            <a:off x="495300" y="6464808"/>
            <a:ext cx="3444875" cy="393192"/>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2205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10972800" cy="4389120"/>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77353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ub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a:t>Slide title, 36pt</a:t>
            </a:r>
          </a:p>
        </p:txBody>
      </p:sp>
      <p:sp>
        <p:nvSpPr>
          <p:cNvPr id="4" name="Text 3">
            <a:extLst>
              <a:ext uri="{FF2B5EF4-FFF2-40B4-BE49-F238E27FC236}">
                <a16:creationId xmlns:a16="http://schemas.microsoft.com/office/drawing/2014/main" id="{CF1A2A30-A127-4038-A112-E2803128024F}"/>
              </a:ext>
            </a:extLst>
          </p:cNvPr>
          <p:cNvSpPr>
            <a:spLocks noGrp="1"/>
          </p:cNvSpPr>
          <p:nvPr>
            <p:ph type="body" sz="quarter" idx="14" hasCustomPrompt="1"/>
          </p:nvPr>
        </p:nvSpPr>
        <p:spPr>
          <a:xfrm>
            <a:off x="503238" y="1821766"/>
            <a:ext cx="1097280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a:t>Presentation sub-title, 24pt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644726"/>
            <a:ext cx="10972800" cy="3483024"/>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D7D6959-0134-4257-BC1A-422C04C2F1F3}"/>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6" name="Footer Placeholder 5">
            <a:extLst>
              <a:ext uri="{FF2B5EF4-FFF2-40B4-BE49-F238E27FC236}">
                <a16:creationId xmlns:a16="http://schemas.microsoft.com/office/drawing/2014/main" id="{BFD22362-280B-45DD-9CDE-FF5FD8F2EFF2}"/>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692475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5303520" cy="4389120"/>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1737360"/>
            <a:ext cx="5303520" cy="4389120"/>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endParaRPr lang="en-US"/>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248623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10" name="Text 3">
            <a:extLst>
              <a:ext uri="{FF2B5EF4-FFF2-40B4-BE49-F238E27FC236}">
                <a16:creationId xmlns:a16="http://schemas.microsoft.com/office/drawing/2014/main" id="{E61A5E3C-0337-4D28-A474-4CDFEAE499F5}"/>
              </a:ext>
            </a:extLst>
          </p:cNvPr>
          <p:cNvSpPr>
            <a:spLocks noGrp="1"/>
          </p:cNvSpPr>
          <p:nvPr>
            <p:ph type="body" sz="quarter" idx="15" hasCustomPrompt="1"/>
          </p:nvPr>
        </p:nvSpPr>
        <p:spPr>
          <a:xfrm>
            <a:off x="503238" y="1821767"/>
            <a:ext cx="530352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a:t>Presentation sub-title, 24pt</a:t>
            </a: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644727"/>
            <a:ext cx="5303520" cy="3483023"/>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5">
            <a:extLst>
              <a:ext uri="{FF2B5EF4-FFF2-40B4-BE49-F238E27FC236}">
                <a16:creationId xmlns:a16="http://schemas.microsoft.com/office/drawing/2014/main" id="{F00B40D8-AE9C-4948-BA97-31C375224B5F}"/>
              </a:ext>
            </a:extLst>
          </p:cNvPr>
          <p:cNvSpPr>
            <a:spLocks noGrp="1"/>
          </p:cNvSpPr>
          <p:nvPr>
            <p:ph type="body" sz="quarter" idx="16" hasCustomPrompt="1"/>
          </p:nvPr>
        </p:nvSpPr>
        <p:spPr>
          <a:xfrm>
            <a:off x="6172200" y="1821767"/>
            <a:ext cx="530352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a:t>Presentation sub-title, 24pt</a:t>
            </a:r>
          </a:p>
        </p:txBody>
      </p:sp>
      <p:sp>
        <p:nvSpPr>
          <p:cNvPr id="6" name="Content 6">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2644727"/>
            <a:ext cx="5303520" cy="3483023"/>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08D5C7D-72B4-48CF-9710-62C9C8D68981}"/>
              </a:ext>
            </a:extLst>
          </p:cNvPr>
          <p:cNvSpPr>
            <a:spLocks noGrp="1"/>
          </p:cNvSpPr>
          <p:nvPr>
            <p:ph type="dt" sz="half" idx="17"/>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54C14623-1742-4259-8F25-6D3E2C99791B}"/>
              </a:ext>
            </a:extLst>
          </p:cNvPr>
          <p:cNvSpPr>
            <a:spLocks noGrp="1"/>
          </p:cNvSpPr>
          <p:nvPr>
            <p:ph type="ftr" sz="quarter" idx="18"/>
          </p:nvPr>
        </p:nvSpPr>
        <p:spPr/>
        <p:txBody>
          <a:bodyPr/>
          <a:lstStyle/>
          <a:p>
            <a:endParaRPr lang="en-US"/>
          </a:p>
        </p:txBody>
      </p:sp>
      <p:sp>
        <p:nvSpPr>
          <p:cNvPr id="8" name="Title 7">
            <a:extLst>
              <a:ext uri="{FF2B5EF4-FFF2-40B4-BE49-F238E27FC236}">
                <a16:creationId xmlns:a16="http://schemas.microsoft.com/office/drawing/2014/main" id="{0BB84A8A-4257-47FB-8EF3-4BB75BB276FA}"/>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2376373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2-content horz">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10972800" cy="2011680"/>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Content 7">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503237" y="4116070"/>
            <a:ext cx="10972800" cy="2011680"/>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75C4715-5548-42E9-BA25-F84A12F657F0}"/>
              </a:ext>
            </a:extLst>
          </p:cNvPr>
          <p:cNvSpPr>
            <a:spLocks noGrp="1"/>
          </p:cNvSpPr>
          <p:nvPr>
            <p:ph type="dt" sz="half" idx="16"/>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B823CD03-9FEB-411A-89BE-EDAE409612BD}"/>
              </a:ext>
            </a:extLst>
          </p:cNvPr>
          <p:cNvSpPr>
            <a:spLocks noGrp="1"/>
          </p:cNvSpPr>
          <p:nvPr>
            <p:ph type="ftr" sz="quarter" idx="17"/>
          </p:nvPr>
        </p:nvSpPr>
        <p:spPr/>
        <p:txBody>
          <a:bodyPr/>
          <a:lstStyle/>
          <a:p>
            <a:endParaRPr lang="en-US"/>
          </a:p>
        </p:txBody>
      </p:sp>
      <p:sp>
        <p:nvSpPr>
          <p:cNvPr id="6" name="Title 5">
            <a:extLst>
              <a:ext uri="{FF2B5EF4-FFF2-40B4-BE49-F238E27FC236}">
                <a16:creationId xmlns:a16="http://schemas.microsoft.com/office/drawing/2014/main" id="{E7DFC29E-CAAF-4D5E-A7FB-17C2DA33C610}"/>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321170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4792"/>
            <a:ext cx="3438144"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4258310" y="1764792"/>
            <a:ext cx="3438144"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Content 4">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8013383" y="1764792"/>
            <a:ext cx="3438144"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BC16E30-5559-45CC-AF34-6E664B909FFA}"/>
              </a:ext>
            </a:extLst>
          </p:cNvPr>
          <p:cNvSpPr>
            <a:spLocks noGrp="1"/>
          </p:cNvSpPr>
          <p:nvPr>
            <p:ph type="dt" sz="half" idx="16"/>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27BF1022-D4F6-4E72-A4A2-7E0FE148D104}"/>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E731E393-2087-46CB-922E-1FA8730A0F90}"/>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412176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026" y="402336"/>
            <a:ext cx="1938528" cy="1122731"/>
          </a:xfrm>
          <a:prstGeom prst="rect">
            <a:avLst/>
          </a:prstGeom>
        </p:spPr>
      </p:pic>
      <p:sp>
        <p:nvSpPr>
          <p:cNvPr id="10" name="Rectangle 9">
            <a:extLst>
              <a:ext uri="{FF2B5EF4-FFF2-40B4-BE49-F238E27FC236}">
                <a16:creationId xmlns:a16="http://schemas.microsoft.com/office/drawing/2014/main" id="{253F7CA7-0BAF-4FA0-98F8-6505F041AB0C}"/>
              </a:ext>
              <a:ext uri="{C183D7F6-B498-43B3-948B-1728B52AA6E4}">
                <adec:decorative xmlns:adec="http://schemas.microsoft.com/office/drawing/2017/decorative" val="1"/>
              </a:ext>
            </a:extLst>
          </p:cNvPr>
          <p:cNvSpPr/>
          <p:nvPr userDrawn="1"/>
        </p:nvSpPr>
        <p:spPr bwMode="ltGray">
          <a:xfrm>
            <a:off x="0" y="2003427"/>
            <a:ext cx="7772400" cy="3383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11" name="Rectangle 10">
            <a:extLst>
              <a:ext uri="{FF2B5EF4-FFF2-40B4-BE49-F238E27FC236}">
                <a16:creationId xmlns:a16="http://schemas.microsoft.com/office/drawing/2014/main" id="{2B885808-FBB4-4040-8A29-23DA91559F11}"/>
              </a:ext>
              <a:ext uri="{C183D7F6-B498-43B3-948B-1728B52AA6E4}">
                <adec:decorative xmlns:adec="http://schemas.microsoft.com/office/drawing/2017/decorative" val="1"/>
              </a:ext>
            </a:extLst>
          </p:cNvPr>
          <p:cNvSpPr/>
          <p:nvPr userDrawn="1"/>
        </p:nvSpPr>
        <p:spPr>
          <a:xfrm>
            <a:off x="11679936" y="2003427"/>
            <a:ext cx="512064" cy="3383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2">
            <a:extLst>
              <a:ext uri="{FF2B5EF4-FFF2-40B4-BE49-F238E27FC236}">
                <a16:creationId xmlns:a16="http://schemas.microsoft.com/office/drawing/2014/main" id="{AD274CDE-E6C8-4359-8AED-3F32894A5701}"/>
              </a:ext>
            </a:extLst>
          </p:cNvPr>
          <p:cNvSpPr>
            <a:spLocks noGrp="1"/>
          </p:cNvSpPr>
          <p:nvPr>
            <p:ph type="ctrTitle" hasCustomPrompt="1"/>
          </p:nvPr>
        </p:nvSpPr>
        <p:spPr bwMode="white">
          <a:xfrm>
            <a:off x="502920" y="2471176"/>
            <a:ext cx="6675120" cy="1463040"/>
          </a:xfrm>
        </p:spPr>
        <p:txBody>
          <a:bodyPr anchor="b"/>
          <a:lstStyle>
            <a:lvl1pPr algn="l">
              <a:defRPr sz="4800" b="0">
                <a:solidFill>
                  <a:schemeClr val="bg1"/>
                </a:solidFill>
              </a:defRPr>
            </a:lvl1pPr>
          </a:lstStyle>
          <a:p>
            <a:r>
              <a:rPr lang="en-US"/>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bwMode="white">
          <a:xfrm>
            <a:off x="502920" y="4071376"/>
            <a:ext cx="6675120" cy="914400"/>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24pt</a:t>
            </a: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7751035" y="2003425"/>
            <a:ext cx="3938045" cy="338328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a:solidFill>
                  <a:schemeClr val="tx1"/>
                </a:solidFill>
                <a:latin typeface="+mn-lt"/>
              </a:defRPr>
            </a:lvl1pPr>
          </a:lstStyle>
          <a:p>
            <a:r>
              <a:rPr lang="en-GB"/>
              <a:t>Drag picture to placeholder or click icon to add</a:t>
            </a:r>
            <a:endParaRPr lang="en-US"/>
          </a:p>
        </p:txBody>
      </p:sp>
    </p:spTree>
    <p:extLst>
      <p:ext uri="{BB962C8B-B14F-4D97-AF65-F5344CB8AC3E}">
        <p14:creationId xmlns:p14="http://schemas.microsoft.com/office/powerpoint/2010/main" val="4002708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ub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14" name="Text 2">
            <a:extLst>
              <a:ext uri="{FF2B5EF4-FFF2-40B4-BE49-F238E27FC236}">
                <a16:creationId xmlns:a16="http://schemas.microsoft.com/office/drawing/2014/main" id="{04F39E57-548F-4B41-8355-D403A9BD599C}"/>
              </a:ext>
            </a:extLst>
          </p:cNvPr>
          <p:cNvSpPr>
            <a:spLocks noGrp="1"/>
          </p:cNvSpPr>
          <p:nvPr>
            <p:ph type="body" sz="quarter" idx="16" hasCustomPrompt="1"/>
          </p:nvPr>
        </p:nvSpPr>
        <p:spPr>
          <a:xfrm>
            <a:off x="503238"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566700"/>
            <a:ext cx="3438144"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5" name="Text 4">
            <a:extLst>
              <a:ext uri="{FF2B5EF4-FFF2-40B4-BE49-F238E27FC236}">
                <a16:creationId xmlns:a16="http://schemas.microsoft.com/office/drawing/2014/main" id="{0C2D5640-8659-431E-AB60-888828D4DCC3}"/>
              </a:ext>
            </a:extLst>
          </p:cNvPr>
          <p:cNvSpPr>
            <a:spLocks noGrp="1"/>
          </p:cNvSpPr>
          <p:nvPr>
            <p:ph type="body" sz="quarter" idx="17" hasCustomPrompt="1"/>
          </p:nvPr>
        </p:nvSpPr>
        <p:spPr>
          <a:xfrm>
            <a:off x="4270407"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4270406" y="2566700"/>
            <a:ext cx="3438144"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6">
            <a:extLst>
              <a:ext uri="{FF2B5EF4-FFF2-40B4-BE49-F238E27FC236}">
                <a16:creationId xmlns:a16="http://schemas.microsoft.com/office/drawing/2014/main" id="{152251DA-6551-4B00-A82B-68FE964D2673}"/>
              </a:ext>
            </a:extLst>
          </p:cNvPr>
          <p:cNvSpPr>
            <a:spLocks noGrp="1"/>
          </p:cNvSpPr>
          <p:nvPr>
            <p:ph type="body" sz="quarter" idx="18" hasCustomPrompt="1"/>
          </p:nvPr>
        </p:nvSpPr>
        <p:spPr>
          <a:xfrm>
            <a:off x="8037576"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8" name="Content 7">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8037576" y="2566700"/>
            <a:ext cx="3438144"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4B2937E-A4CF-467F-A364-DEE844C589DB}"/>
              </a:ext>
            </a:extLst>
          </p:cNvPr>
          <p:cNvSpPr>
            <a:spLocks noGrp="1"/>
          </p:cNvSpPr>
          <p:nvPr>
            <p:ph type="dt" sz="half" idx="19"/>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5E494D7D-938D-4F0D-AEBA-7A83E0CE6269}"/>
              </a:ext>
            </a:extLst>
          </p:cNvPr>
          <p:cNvSpPr>
            <a:spLocks noGrp="1"/>
          </p:cNvSpPr>
          <p:nvPr>
            <p:ph type="ftr" sz="quarter" idx="20"/>
          </p:nvPr>
        </p:nvSpPr>
        <p:spPr/>
        <p:txBody>
          <a:bodyPr/>
          <a:lstStyle/>
          <a:p>
            <a:endParaRPr lang="en-US"/>
          </a:p>
        </p:txBody>
      </p:sp>
      <p:sp>
        <p:nvSpPr>
          <p:cNvPr id="9" name="Title 8">
            <a:extLst>
              <a:ext uri="{FF2B5EF4-FFF2-40B4-BE49-F238E27FC236}">
                <a16:creationId xmlns:a16="http://schemas.microsoft.com/office/drawing/2014/main" id="{EE4F6D13-E29F-4999-B44D-C08B6E843F92}"/>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46229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4792"/>
            <a:ext cx="2468880"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3337771" y="1764792"/>
            <a:ext cx="2468880"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4">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6172305" y="1764792"/>
            <a:ext cx="2468880"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Content 5">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9006840" y="1764792"/>
            <a:ext cx="2468880" cy="4361688"/>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1E8854C-4E98-4EB0-A97E-D03709726D48}"/>
              </a:ext>
            </a:extLst>
          </p:cNvPr>
          <p:cNvSpPr>
            <a:spLocks noGrp="1"/>
          </p:cNvSpPr>
          <p:nvPr>
            <p:ph type="dt" sz="half" idx="17"/>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E265D6F5-6A37-436E-A0B5-CA933B9DAE0B}"/>
              </a:ext>
            </a:extLst>
          </p:cNvPr>
          <p:cNvSpPr>
            <a:spLocks noGrp="1"/>
          </p:cNvSpPr>
          <p:nvPr>
            <p:ph type="ftr" sz="quarter" idx="18"/>
          </p:nvPr>
        </p:nvSpPr>
        <p:spPr/>
        <p:txBody>
          <a:bodyPr/>
          <a:lstStyle/>
          <a:p>
            <a:endParaRPr lang="en-US"/>
          </a:p>
        </p:txBody>
      </p:sp>
      <p:sp>
        <p:nvSpPr>
          <p:cNvPr id="9" name="Title 8">
            <a:extLst>
              <a:ext uri="{FF2B5EF4-FFF2-40B4-BE49-F238E27FC236}">
                <a16:creationId xmlns:a16="http://schemas.microsoft.com/office/drawing/2014/main" id="{60766A00-383C-4047-92E1-FDC52EB5AB9A}"/>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3794673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sub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9" name="Text 2">
            <a:extLst>
              <a:ext uri="{FF2B5EF4-FFF2-40B4-BE49-F238E27FC236}">
                <a16:creationId xmlns:a16="http://schemas.microsoft.com/office/drawing/2014/main" id="{6CB7C239-1C81-4928-A343-116D3E582098}"/>
              </a:ext>
            </a:extLst>
          </p:cNvPr>
          <p:cNvSpPr>
            <a:spLocks noGrp="1"/>
          </p:cNvSpPr>
          <p:nvPr>
            <p:ph type="body" sz="quarter" idx="17" hasCustomPrompt="1"/>
          </p:nvPr>
        </p:nvSpPr>
        <p:spPr>
          <a:xfrm>
            <a:off x="503238"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566700"/>
            <a:ext cx="2468880"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4">
            <a:extLst>
              <a:ext uri="{FF2B5EF4-FFF2-40B4-BE49-F238E27FC236}">
                <a16:creationId xmlns:a16="http://schemas.microsoft.com/office/drawing/2014/main" id="{B5D403AF-89AB-472F-B8C0-2B0C17C0B158}"/>
              </a:ext>
            </a:extLst>
          </p:cNvPr>
          <p:cNvSpPr>
            <a:spLocks noGrp="1"/>
          </p:cNvSpPr>
          <p:nvPr>
            <p:ph type="body" sz="quarter" idx="18" hasCustomPrompt="1"/>
          </p:nvPr>
        </p:nvSpPr>
        <p:spPr>
          <a:xfrm>
            <a:off x="3337771"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3337771" y="2566700"/>
            <a:ext cx="2468880"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2" name="Text 6">
            <a:extLst>
              <a:ext uri="{FF2B5EF4-FFF2-40B4-BE49-F238E27FC236}">
                <a16:creationId xmlns:a16="http://schemas.microsoft.com/office/drawing/2014/main" id="{63E91DE6-0748-4C15-AD32-3EA570C1BF62}"/>
              </a:ext>
            </a:extLst>
          </p:cNvPr>
          <p:cNvSpPr>
            <a:spLocks noGrp="1"/>
          </p:cNvSpPr>
          <p:nvPr>
            <p:ph type="body" sz="quarter" idx="19" hasCustomPrompt="1"/>
          </p:nvPr>
        </p:nvSpPr>
        <p:spPr>
          <a:xfrm>
            <a:off x="6172305"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10" name="Content 7">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6172305" y="2566700"/>
            <a:ext cx="2468880"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8">
            <a:extLst>
              <a:ext uri="{FF2B5EF4-FFF2-40B4-BE49-F238E27FC236}">
                <a16:creationId xmlns:a16="http://schemas.microsoft.com/office/drawing/2014/main" id="{3C787AE6-FB1A-4E48-99F0-147FD1456E2D}"/>
              </a:ext>
            </a:extLst>
          </p:cNvPr>
          <p:cNvSpPr>
            <a:spLocks noGrp="1"/>
          </p:cNvSpPr>
          <p:nvPr>
            <p:ph type="body" sz="quarter" idx="20" hasCustomPrompt="1"/>
          </p:nvPr>
        </p:nvSpPr>
        <p:spPr>
          <a:xfrm>
            <a:off x="9006840"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a:t>Presentation </a:t>
            </a:r>
            <a:br>
              <a:rPr lang="en-US"/>
            </a:br>
            <a:r>
              <a:rPr lang="en-US"/>
              <a:t>sub-title, 20pt</a:t>
            </a:r>
          </a:p>
        </p:txBody>
      </p:sp>
      <p:sp>
        <p:nvSpPr>
          <p:cNvPr id="8" name="Content 9">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9006840" y="2566700"/>
            <a:ext cx="2468880" cy="356105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25216FF-9E00-4438-A519-58F1CEFE95CB}"/>
              </a:ext>
            </a:extLst>
          </p:cNvPr>
          <p:cNvSpPr>
            <a:spLocks noGrp="1"/>
          </p:cNvSpPr>
          <p:nvPr>
            <p:ph type="dt" sz="half" idx="21"/>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FD55F842-F4EB-47B9-B779-D472F11E4DD9}"/>
              </a:ext>
            </a:extLst>
          </p:cNvPr>
          <p:cNvSpPr>
            <a:spLocks noGrp="1"/>
          </p:cNvSpPr>
          <p:nvPr>
            <p:ph type="ftr" sz="quarter" idx="22"/>
          </p:nvPr>
        </p:nvSpPr>
        <p:spPr/>
        <p:txBody>
          <a:bodyPr/>
          <a:lstStyle/>
          <a:p>
            <a:endParaRPr lang="en-US"/>
          </a:p>
        </p:txBody>
      </p:sp>
      <p:sp>
        <p:nvSpPr>
          <p:cNvPr id="14" name="Title 13">
            <a:extLst>
              <a:ext uri="{FF2B5EF4-FFF2-40B4-BE49-F238E27FC236}">
                <a16:creationId xmlns:a16="http://schemas.microsoft.com/office/drawing/2014/main" id="{A1CF86A1-736B-4C05-8939-FA2117F7FB0F}"/>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4111219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4-content sq">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7504"/>
            <a:ext cx="5303520" cy="201168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Content 3">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503237" y="4116070"/>
            <a:ext cx="5303520" cy="201168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4">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1767504"/>
            <a:ext cx="5303520" cy="201168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5">
            <a:extLst>
              <a:ext uri="{FF2B5EF4-FFF2-40B4-BE49-F238E27FC236}">
                <a16:creationId xmlns:a16="http://schemas.microsoft.com/office/drawing/2014/main" id="{320C3D18-96CB-4524-96DE-AC3CCAA2552B}"/>
              </a:ext>
            </a:extLst>
          </p:cNvPr>
          <p:cNvSpPr>
            <a:spLocks noGrp="1"/>
          </p:cNvSpPr>
          <p:nvPr>
            <p:ph sz="quarter" idx="16" hasCustomPrompt="1"/>
          </p:nvPr>
        </p:nvSpPr>
        <p:spPr>
          <a:xfrm>
            <a:off x="6172200" y="4116070"/>
            <a:ext cx="5303520" cy="2011680"/>
          </a:xfrm>
        </p:spPr>
        <p:txBody>
          <a:bodyPr/>
          <a:lstStyle>
            <a:lvl1pPr>
              <a:defRPr sz="1600"/>
            </a:lvl1pPr>
            <a:lvl2pPr>
              <a:defRPr sz="1600"/>
            </a:lvl2pPr>
            <a:lvl3pPr>
              <a:defRPr sz="1400"/>
            </a:lvl3pPr>
            <a:lvl4pPr>
              <a:defRPr sz="1200"/>
            </a:lvl4pPr>
            <a:lvl5pPr>
              <a:defRPr sz="12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A495A7B-5314-431C-A6A7-DD6A1E01A981}"/>
              </a:ext>
            </a:extLst>
          </p:cNvPr>
          <p:cNvSpPr>
            <a:spLocks noGrp="1"/>
          </p:cNvSpPr>
          <p:nvPr>
            <p:ph type="dt" sz="half" idx="17"/>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0B3BA4B8-222E-4AE3-B9ED-3754663BB1EB}"/>
              </a:ext>
            </a:extLst>
          </p:cNvPr>
          <p:cNvSpPr>
            <a:spLocks noGrp="1"/>
          </p:cNvSpPr>
          <p:nvPr>
            <p:ph type="ftr" sz="quarter" idx="18"/>
          </p:nvPr>
        </p:nvSpPr>
        <p:spPr/>
        <p:txBody>
          <a:bodyPr/>
          <a:lstStyle/>
          <a:p>
            <a:endParaRPr lang="en-US"/>
          </a:p>
        </p:txBody>
      </p:sp>
      <p:sp>
        <p:nvSpPr>
          <p:cNvPr id="10" name="Title 9">
            <a:extLst>
              <a:ext uri="{FF2B5EF4-FFF2-40B4-BE49-F238E27FC236}">
                <a16:creationId xmlns:a16="http://schemas.microsoft.com/office/drawing/2014/main" id="{BF21AF0F-6D3C-4D35-843B-1C14647B54D6}"/>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940289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ue/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0" y="0"/>
            <a:ext cx="5545008"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502919" y="0"/>
            <a:ext cx="4754880" cy="1463040"/>
          </a:xfrm>
        </p:spPr>
        <p:txBody>
          <a:bodyPr/>
          <a:lstStyle>
            <a:lvl1pPr>
              <a:defRPr>
                <a:solidFill>
                  <a:schemeClr val="bg1"/>
                </a:solidFill>
              </a:defRPr>
            </a:lvl1pPr>
          </a:lstStyle>
          <a:p>
            <a:r>
              <a:rPr lang="en-US"/>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503238" y="1737360"/>
            <a:ext cx="4754562" cy="4389120"/>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5989320" y="376814"/>
            <a:ext cx="5486400" cy="5749666"/>
          </a:xfrm>
        </p:spPr>
        <p:txBody>
          <a:bodyPr/>
          <a:lstStyle>
            <a:lvl1pPr>
              <a:defRPr b="0"/>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pic>
        <p:nvPicPr>
          <p:cNvPr id="13" name="Logo 12">
            <a:extLst>
              <a:ext uri="{FF2B5EF4-FFF2-40B4-BE49-F238E27FC236}">
                <a16:creationId xmlns:a16="http://schemas.microsoft.com/office/drawing/2014/main" id="{33910566-CF43-40CB-8F66-43D069859B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3" name="Date Placeholder 2">
            <a:extLst>
              <a:ext uri="{FF2B5EF4-FFF2-40B4-BE49-F238E27FC236}">
                <a16:creationId xmlns:a16="http://schemas.microsoft.com/office/drawing/2014/main" id="{BB66222E-B707-4B8F-A8D1-52DA0FA7B42C}"/>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9DC5B585-A248-4651-946E-0D44A761142A}"/>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437857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hit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6646992" y="0"/>
            <a:ext cx="5545008"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6995160" y="0"/>
            <a:ext cx="4480560" cy="1463040"/>
          </a:xfrm>
        </p:spPr>
        <p:txBody>
          <a:bodyPr/>
          <a:lstStyle>
            <a:lvl1pPr>
              <a:defRPr>
                <a:solidFill>
                  <a:schemeClr val="bg1"/>
                </a:solidFill>
              </a:defRPr>
            </a:lvl1pPr>
          </a:lstStyle>
          <a:p>
            <a:r>
              <a:rPr lang="en-US"/>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6995160" y="1737360"/>
            <a:ext cx="4480560" cy="4389120"/>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502920" y="376814"/>
            <a:ext cx="5486718" cy="5749666"/>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Logo 10">
            <a:extLst>
              <a:ext uri="{FF2B5EF4-FFF2-40B4-BE49-F238E27FC236}">
                <a16:creationId xmlns:a16="http://schemas.microsoft.com/office/drawing/2014/main" id="{4E6838CB-688D-453A-9BEE-2FB452F5A14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3" name="Date Placeholder 2">
            <a:extLst>
              <a:ext uri="{FF2B5EF4-FFF2-40B4-BE49-F238E27FC236}">
                <a16:creationId xmlns:a16="http://schemas.microsoft.com/office/drawing/2014/main" id="{C7873527-1860-4EC4-83DE-F8ADC8DEE20E}"/>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63F46D8E-86E7-48E5-A5A2-4700FE7B05C5}"/>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951047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338EB-8917-49C4-8458-3D619E1F30AD}"/>
              </a:ext>
              <a:ext uri="{C183D7F6-B498-43B3-948B-1728B52AA6E4}">
                <adec:decorative xmlns:adec="http://schemas.microsoft.com/office/drawing/2017/decorative" val="1"/>
              </a:ext>
            </a:extLst>
          </p:cNvPr>
          <p:cNvSpPr/>
          <p:nvPr userDrawn="1"/>
        </p:nvSpPr>
        <p:spPr bwMode="ltGray">
          <a:xfrm>
            <a:off x="3879791" y="6035040"/>
            <a:ext cx="8312209" cy="82296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557C8923-E52C-44ED-8ED6-FB1F8FDC765F}"/>
              </a:ext>
              <a:ext uri="{C183D7F6-B498-43B3-948B-1728B52AA6E4}">
                <adec:decorative xmlns:adec="http://schemas.microsoft.com/office/drawing/2017/decorative" val="1"/>
              </a:ext>
            </a:extLst>
          </p:cNvPr>
          <p:cNvSpPr/>
          <p:nvPr userDrawn="1"/>
        </p:nvSpPr>
        <p:spPr>
          <a:xfrm>
            <a:off x="11679936" y="6035040"/>
            <a:ext cx="512064" cy="822960"/>
          </a:xfrm>
          <a:prstGeom prst="rect">
            <a:avLst/>
          </a:prstGeom>
          <a:solidFill>
            <a:srgbClr val="7D5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56785572-F52C-428E-A774-98E787625242}"/>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a:p>
        </p:txBody>
      </p:sp>
      <p:sp>
        <p:nvSpPr>
          <p:cNvPr id="9" name="Picture 4">
            <a:extLst>
              <a:ext uri="{FF2B5EF4-FFF2-40B4-BE49-F238E27FC236}">
                <a16:creationId xmlns:a16="http://schemas.microsoft.com/office/drawing/2014/main" id="{8F1F432F-C9E7-4B86-897C-AF78B43B32D8}"/>
              </a:ext>
            </a:extLst>
          </p:cNvPr>
          <p:cNvSpPr>
            <a:spLocks noGrp="1"/>
          </p:cNvSpPr>
          <p:nvPr>
            <p:ph type="pic" sz="quarter" idx="10" hasCustomPrompt="1"/>
          </p:nvPr>
        </p:nvSpPr>
        <p:spPr>
          <a:xfrm>
            <a:off x="-1" y="0"/>
            <a:ext cx="12188952" cy="612648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a:t>Drag picture to placeholder or click icon to add</a:t>
            </a:r>
            <a:endParaRPr lang="en-US"/>
          </a:p>
        </p:txBody>
      </p:sp>
      <p:pic>
        <p:nvPicPr>
          <p:cNvPr id="7" name="Logo 6">
            <a:extLst>
              <a:ext uri="{FF2B5EF4-FFF2-40B4-BE49-F238E27FC236}">
                <a16:creationId xmlns:a16="http://schemas.microsoft.com/office/drawing/2014/main" id="{1EC7EF11-F7C5-4A3E-92F5-D13B15955D9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2" name="Date Placeholder 1">
            <a:extLst>
              <a:ext uri="{FF2B5EF4-FFF2-40B4-BE49-F238E27FC236}">
                <a16:creationId xmlns:a16="http://schemas.microsoft.com/office/drawing/2014/main" id="{3D6E2BDC-A6F6-4096-96E8-C14A7B75D1C1}"/>
              </a:ext>
            </a:extLst>
          </p:cNvPr>
          <p:cNvSpPr>
            <a:spLocks noGrp="1"/>
          </p:cNvSpPr>
          <p:nvPr>
            <p:ph type="dt" sz="half" idx="13"/>
          </p:nvPr>
        </p:nvSpPr>
        <p:spPr/>
        <p:txBody>
          <a:bodyPr/>
          <a:lstStyle>
            <a:lvl1pPr>
              <a:defRPr>
                <a:solidFill>
                  <a:schemeClr val="bg1"/>
                </a:solidFill>
              </a:defRPr>
            </a:lvl1pPr>
          </a:lstStyle>
          <a:p>
            <a:fld id="{44447170-F1AC-4F6F-97CD-3085A335B429}" type="datetimeFigureOut">
              <a:rPr lang="en-US" smtClean="0"/>
              <a:pPr/>
              <a:t>4/11/2024</a:t>
            </a:fld>
            <a:endParaRPr lang="en-US"/>
          </a:p>
        </p:txBody>
      </p:sp>
      <p:sp>
        <p:nvSpPr>
          <p:cNvPr id="3" name="Footer Placeholder 2">
            <a:extLst>
              <a:ext uri="{FF2B5EF4-FFF2-40B4-BE49-F238E27FC236}">
                <a16:creationId xmlns:a16="http://schemas.microsoft.com/office/drawing/2014/main" id="{608AE0DF-BF68-4394-A2DC-73ACDEB482E8}"/>
              </a:ext>
            </a:extLst>
          </p:cNvPr>
          <p:cNvSpPr>
            <a:spLocks noGrp="1"/>
          </p:cNvSpPr>
          <p:nvPr>
            <p:ph type="ftr" sz="quarter" idx="14"/>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963332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957432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D9521DCA-D84D-4D6E-B199-342209F517D5}"/>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Date Placeholder 1">
            <a:extLst>
              <a:ext uri="{FF2B5EF4-FFF2-40B4-BE49-F238E27FC236}">
                <a16:creationId xmlns:a16="http://schemas.microsoft.com/office/drawing/2014/main" id="{E85B9473-0796-4A82-8C91-F930F975F96E}"/>
              </a:ext>
            </a:extLst>
          </p:cNvPr>
          <p:cNvSpPr>
            <a:spLocks noGrp="1"/>
          </p:cNvSpPr>
          <p:nvPr>
            <p:ph type="dt" sz="half" idx="13"/>
          </p:nvPr>
        </p:nvSpPr>
        <p:spPr/>
        <p:txBody>
          <a:bodyPr/>
          <a:lstStyle/>
          <a:p>
            <a:fld id="{44447170-F1AC-4F6F-97CD-3085A335B429}" type="datetimeFigureOut">
              <a:rPr lang="en-US" smtClean="0"/>
              <a:pPr/>
              <a:t>4/11/2024</a:t>
            </a:fld>
            <a:endParaRPr lang="en-US"/>
          </a:p>
        </p:txBody>
      </p:sp>
      <p:sp>
        <p:nvSpPr>
          <p:cNvPr id="3" name="Footer Placeholder 2">
            <a:extLst>
              <a:ext uri="{FF2B5EF4-FFF2-40B4-BE49-F238E27FC236}">
                <a16:creationId xmlns:a16="http://schemas.microsoft.com/office/drawing/2014/main" id="{C6D54A02-A4AA-4FDC-A289-26D90BD5619E}"/>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265010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4/11/2024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951300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5" name="Logo 4">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70310" y="402336"/>
            <a:ext cx="1938528" cy="1122731"/>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502920" y="201168"/>
            <a:ext cx="7726680" cy="1005840"/>
          </a:xfrm>
        </p:spPr>
        <p:txBody>
          <a:bodyPr anchor="b"/>
          <a:lstStyle>
            <a:lvl1pPr algn="l">
              <a:defRPr sz="4800" b="0">
                <a:solidFill>
                  <a:schemeClr val="accent3"/>
                </a:solidFill>
              </a:defRPr>
            </a:lvl1pPr>
          </a:lstStyle>
          <a:p>
            <a:r>
              <a:rPr lang="en-US"/>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502920" y="1325880"/>
            <a:ext cx="7726680" cy="548640"/>
          </a:xfrm>
        </p:spPr>
        <p:txBody>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24pt</a:t>
            </a:r>
          </a:p>
        </p:txBody>
      </p:sp>
      <p:sp>
        <p:nvSpPr>
          <p:cNvPr id="8" name="Rectangle 7">
            <a:extLst>
              <a:ext uri="{FF2B5EF4-FFF2-40B4-BE49-F238E27FC236}">
                <a16:creationId xmlns:a16="http://schemas.microsoft.com/office/drawing/2014/main" id="{665E61B5-4F9B-4B03-95BF-1E9CE38648D8}"/>
              </a:ext>
              <a:ext uri="{C183D7F6-B498-43B3-948B-1728B52AA6E4}">
                <adec:decorative xmlns:adec="http://schemas.microsoft.com/office/drawing/2017/decorative" val="1"/>
              </a:ext>
            </a:extLst>
          </p:cNvPr>
          <p:cNvSpPr/>
          <p:nvPr userDrawn="1"/>
        </p:nvSpPr>
        <p:spPr bwMode="ltGray">
          <a:xfrm>
            <a:off x="9407231" y="2101034"/>
            <a:ext cx="2784770" cy="4203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Rectangle 8">
            <a:extLst>
              <a:ext uri="{FF2B5EF4-FFF2-40B4-BE49-F238E27FC236}">
                <a16:creationId xmlns:a16="http://schemas.microsoft.com/office/drawing/2014/main" id="{197E04D3-8490-4161-A89F-BB103BEA7666}"/>
              </a:ext>
              <a:ext uri="{C183D7F6-B498-43B3-948B-1728B52AA6E4}">
                <adec:decorative xmlns:adec="http://schemas.microsoft.com/office/drawing/2017/decorative" val="1"/>
              </a:ext>
            </a:extLst>
          </p:cNvPr>
          <p:cNvSpPr/>
          <p:nvPr userDrawn="1"/>
        </p:nvSpPr>
        <p:spPr bwMode="ltGray">
          <a:xfrm>
            <a:off x="8819530" y="2101034"/>
            <a:ext cx="640080" cy="4203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1" y="2103120"/>
            <a:ext cx="8869680" cy="420624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a:t>Drag picture to placeholder or click icon to add</a:t>
            </a:r>
            <a:endParaRPr lang="en-US"/>
          </a:p>
        </p:txBody>
      </p:sp>
    </p:spTree>
    <p:extLst>
      <p:ext uri="{BB962C8B-B14F-4D97-AF65-F5344CB8AC3E}">
        <p14:creationId xmlns:p14="http://schemas.microsoft.com/office/powerpoint/2010/main" val="934084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4/11/2024</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261985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4/11/2024</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973143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userDrawn="1"/>
        </p:nvSpPr>
        <p:spPr>
          <a:xfrm>
            <a:off x="6641239" y="0"/>
            <a:ext cx="512064" cy="685800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502920" y="1314450"/>
            <a:ext cx="5669280" cy="2331720"/>
          </a:xfrm>
        </p:spPr>
        <p:txBody>
          <a:bodyPr anchor="b"/>
          <a:lstStyle>
            <a:lvl1pPr>
              <a:defRPr sz="6000" b="0">
                <a:solidFill>
                  <a:schemeClr val="accent1"/>
                </a:solidFill>
              </a:defRPr>
            </a:lvl1pPr>
          </a:lstStyle>
          <a:p>
            <a:r>
              <a:rPr lang="en-US"/>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7153303" y="0"/>
            <a:ext cx="5038697" cy="6858000"/>
          </a:xfrm>
          <a:solidFill>
            <a:schemeClr val="accent1"/>
          </a:solidFill>
        </p:spPr>
        <p:txBody>
          <a:bodyPr lIns="365760" rIns="320040" anchor="ctr"/>
          <a:lstStyle>
            <a:lvl1pPr marL="231775" indent="-231775">
              <a:spcBef>
                <a:spcPts val="1800"/>
              </a:spcBef>
              <a:defRPr sz="2400">
                <a:solidFill>
                  <a:schemeClr val="bg1"/>
                </a:solidFill>
              </a:defRPr>
            </a:lvl1pPr>
            <a:lvl2pPr marL="457200" indent="-225425">
              <a:spcBef>
                <a:spcPts val="900"/>
              </a:spcBef>
              <a:defRPr sz="2000">
                <a:solidFill>
                  <a:schemeClr val="bg1"/>
                </a:solidFill>
              </a:defRPr>
            </a:lvl2pPr>
            <a:lvl3pPr marL="688975" indent="-231775">
              <a:defRPr sz="1800">
                <a:solidFill>
                  <a:schemeClr val="bg1"/>
                </a:solidFill>
              </a:defRPr>
            </a:lvl3pPr>
            <a:lvl4pPr marL="858838" indent="-171450">
              <a:defRPr sz="1600">
                <a:solidFill>
                  <a:schemeClr val="bg1"/>
                </a:solidFill>
              </a:defRPr>
            </a:lvl4pPr>
            <a:lvl5pPr marL="1030288" indent="-169863">
              <a:defRPr sz="1600">
                <a:solidFill>
                  <a:schemeClr val="bg1"/>
                </a:solidFill>
              </a:defRPr>
            </a:lvl5pPr>
          </a:lstStyle>
          <a:p>
            <a:pPr lvl="0"/>
            <a:r>
              <a:rPr lang="en-US"/>
              <a:t>First level, 24pt</a:t>
            </a:r>
          </a:p>
          <a:p>
            <a:pPr lvl="1"/>
            <a:r>
              <a:rPr lang="en-US"/>
              <a:t>Second level, 20pt</a:t>
            </a:r>
          </a:p>
          <a:p>
            <a:pPr lvl="2"/>
            <a:r>
              <a:rPr lang="en-US"/>
              <a:t>Third level, 18pt</a:t>
            </a:r>
          </a:p>
          <a:p>
            <a:pPr lvl="3"/>
            <a:r>
              <a:rPr lang="en-US"/>
              <a:t>Fourth level, 16pt</a:t>
            </a:r>
          </a:p>
          <a:p>
            <a:pPr lvl="4"/>
            <a:r>
              <a:rPr lang="en-US"/>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327160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10972800" cy="4389120"/>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549563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5303520" cy="4389120"/>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1737360"/>
            <a:ext cx="5303520" cy="4389120"/>
          </a:xfrm>
        </p:spPr>
        <p:txBody>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endParaRPr lang="en-US"/>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a:t>Slide title, 36pt</a:t>
            </a:r>
          </a:p>
        </p:txBody>
      </p:sp>
    </p:spTree>
    <p:extLst>
      <p:ext uri="{BB962C8B-B14F-4D97-AF65-F5344CB8AC3E}">
        <p14:creationId xmlns:p14="http://schemas.microsoft.com/office/powerpoint/2010/main" val="4105059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86393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a:xfrm>
            <a:off x="0" y="0"/>
            <a:ext cx="5120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a:xfrm>
            <a:off x="11101516" y="0"/>
            <a:ext cx="10904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6382"/>
            <a:ext cx="9445752" cy="4205236"/>
          </a:xfrm>
        </p:spPr>
        <p:txBody>
          <a:bodyPr anchor="ctr"/>
          <a:lstStyle>
            <a:lvl1pPr>
              <a:defRPr sz="6600" b="0">
                <a:solidFill>
                  <a:schemeClr val="accent1"/>
                </a:solidFill>
              </a:defRPr>
            </a:lvl1pPr>
          </a:lstStyle>
          <a:p>
            <a:r>
              <a:rPr lang="en-US"/>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58025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 BB-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3864" y="0"/>
            <a:ext cx="1090484"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a:t>Section divider, 66pt</a:t>
            </a:r>
          </a:p>
        </p:txBody>
      </p:sp>
      <p:pic>
        <p:nvPicPr>
          <p:cNvPr id="10" name="Logo 5">
            <a:extLst>
              <a:ext uri="{FF2B5EF4-FFF2-40B4-BE49-F238E27FC236}">
                <a16:creationId xmlns:a16="http://schemas.microsoft.com/office/drawing/2014/main" id="{ECD3FC1F-5480-400A-AF8B-951D6FFA302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21709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 BB-rub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a:t>Section divider, 66pt</a:t>
            </a:r>
          </a:p>
        </p:txBody>
      </p:sp>
      <p:pic>
        <p:nvPicPr>
          <p:cNvPr id="10" name="Logo 5">
            <a:extLst>
              <a:ext uri="{FF2B5EF4-FFF2-40B4-BE49-F238E27FC236}">
                <a16:creationId xmlns:a16="http://schemas.microsoft.com/office/drawing/2014/main" id="{398BFEA8-BB49-4AB3-8F03-436E537CA17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7217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 BB-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rgbClr val="FA5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a:t>Section divider, 66pt</a:t>
            </a:r>
          </a:p>
        </p:txBody>
      </p:sp>
      <p:pic>
        <p:nvPicPr>
          <p:cNvPr id="9" name="Logo 5">
            <a:extLst>
              <a:ext uri="{FF2B5EF4-FFF2-40B4-BE49-F238E27FC236}">
                <a16:creationId xmlns:a16="http://schemas.microsoft.com/office/drawing/2014/main" id="{CCD74D99-8D08-41AB-9BC7-2754C3880E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210380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 B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a:t>Section divider, 66pt</a:t>
            </a:r>
          </a:p>
        </p:txBody>
      </p:sp>
      <p:pic>
        <p:nvPicPr>
          <p:cNvPr id="10" name="Logo 5">
            <a:extLst>
              <a:ext uri="{FF2B5EF4-FFF2-40B4-BE49-F238E27FC236}">
                <a16:creationId xmlns:a16="http://schemas.microsoft.com/office/drawing/2014/main" id="{C85B1DB7-2B75-4451-840C-B64F1BB815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184007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userDrawn="1"/>
        </p:nvSpPr>
        <p:spPr>
          <a:xfrm>
            <a:off x="6641239" y="0"/>
            <a:ext cx="512064" cy="685800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502920" y="1314450"/>
            <a:ext cx="5669280" cy="2331720"/>
          </a:xfrm>
        </p:spPr>
        <p:txBody>
          <a:bodyPr anchor="b"/>
          <a:lstStyle>
            <a:lvl1pPr>
              <a:defRPr sz="6000" b="0">
                <a:solidFill>
                  <a:schemeClr val="accent1"/>
                </a:solidFill>
              </a:defRPr>
            </a:lvl1pPr>
          </a:lstStyle>
          <a:p>
            <a:r>
              <a:rPr lang="en-US"/>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7153303" y="0"/>
            <a:ext cx="5038697" cy="6858000"/>
          </a:xfrm>
          <a:solidFill>
            <a:schemeClr val="accent1"/>
          </a:solidFill>
        </p:spPr>
        <p:txBody>
          <a:bodyPr lIns="365760" rIns="320040" anchor="ctr"/>
          <a:lstStyle>
            <a:lvl1pPr marL="231775" indent="-231775">
              <a:spcBef>
                <a:spcPts val="1800"/>
              </a:spcBef>
              <a:defRPr sz="2400">
                <a:solidFill>
                  <a:schemeClr val="bg1"/>
                </a:solidFill>
              </a:defRPr>
            </a:lvl1pPr>
            <a:lvl2pPr marL="457200" indent="-225425">
              <a:spcBef>
                <a:spcPts val="900"/>
              </a:spcBef>
              <a:defRPr sz="2000">
                <a:solidFill>
                  <a:schemeClr val="bg1"/>
                </a:solidFill>
              </a:defRPr>
            </a:lvl2pPr>
            <a:lvl3pPr marL="688975" indent="-231775">
              <a:defRPr sz="1800">
                <a:solidFill>
                  <a:schemeClr val="bg1"/>
                </a:solidFill>
              </a:defRPr>
            </a:lvl3pPr>
            <a:lvl4pPr marL="858838" indent="-171450">
              <a:defRPr sz="1600">
                <a:solidFill>
                  <a:schemeClr val="bg1"/>
                </a:solidFill>
              </a:defRPr>
            </a:lvl4pPr>
            <a:lvl5pPr marL="1030288" indent="-169863">
              <a:defRPr sz="1600">
                <a:solidFill>
                  <a:schemeClr val="bg1"/>
                </a:solidFill>
              </a:defRPr>
            </a:lvl5pPr>
          </a:lstStyle>
          <a:p>
            <a:pPr lvl="0"/>
            <a:r>
              <a:rPr lang="en-US"/>
              <a:t>First level, 24pt</a:t>
            </a:r>
          </a:p>
          <a:p>
            <a:pPr lvl="1"/>
            <a:r>
              <a:rPr lang="en-US"/>
              <a:t>Second level, 20pt</a:t>
            </a:r>
          </a:p>
          <a:p>
            <a:pPr lvl="2"/>
            <a:r>
              <a:rPr lang="en-US"/>
              <a:t>Third level, 18pt</a:t>
            </a:r>
          </a:p>
          <a:p>
            <a:pPr lvl="3"/>
            <a:r>
              <a:rPr lang="en-US"/>
              <a:t>Fourth level, 16pt</a:t>
            </a:r>
          </a:p>
          <a:p>
            <a:pPr lvl="4"/>
            <a:r>
              <a:rPr lang="en-US"/>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fld id="{44447170-F1AC-4F6F-97CD-3085A335B429}" type="datetimeFigureOut">
              <a:rPr lang="en-US" smtClean="0"/>
              <a:pPr/>
              <a:t>4/11/2024</a:t>
            </a:fld>
            <a:endParaRPr lang="en-US"/>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9548393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495300" y="0"/>
            <a:ext cx="10972800" cy="146304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495300" y="1737360"/>
            <a:ext cx="10972800" cy="43891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5295900" y="6464808"/>
            <a:ext cx="1371600" cy="393192"/>
          </a:xfrm>
          <a:prstGeom prst="rect">
            <a:avLst/>
          </a:prstGeom>
        </p:spPr>
        <p:txBody>
          <a:bodyPr vert="horz" lIns="0" tIns="0" rIns="0" bIns="0" rtlCol="0" anchor="t" anchorCtr="0">
            <a:noAutofit/>
          </a:bodyPr>
          <a:lstStyle>
            <a:lvl1pPr algn="ctr">
              <a:defRPr sz="1000">
                <a:solidFill>
                  <a:srgbClr val="585858"/>
                </a:solidFill>
              </a:defRPr>
            </a:lvl1pPr>
          </a:lstStyle>
          <a:p>
            <a:fld id="{44447170-F1AC-4F6F-97CD-3085A335B429}" type="datetimeFigureOut">
              <a:rPr lang="en-US" smtClean="0"/>
              <a:pPr/>
              <a:t>4/11/2024</a:t>
            </a:fld>
            <a:endParaRPr lang="en-US"/>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7635240" y="6464808"/>
            <a:ext cx="3840480" cy="393192"/>
          </a:xfrm>
          <a:prstGeom prst="rect">
            <a:avLst/>
          </a:prstGeom>
        </p:spPr>
        <p:txBody>
          <a:bodyPr vert="horz" lIns="0" tIns="0" rIns="0" bIns="0" rtlCol="0" anchor="t" anchorCtr="0">
            <a:noAutofit/>
          </a:bodyPr>
          <a:lstStyle>
            <a:lvl1pPr algn="l">
              <a:defRPr sz="1000">
                <a:solidFill>
                  <a:srgbClr val="585858"/>
                </a:solidFill>
              </a:defRPr>
            </a:lvl1pPr>
          </a:lstStyle>
          <a:p>
            <a:endParaRPr lang="en-US"/>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438912" y="6400800"/>
            <a:ext cx="2926080" cy="188002"/>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1679936" y="6464808"/>
            <a:ext cx="512064" cy="393192"/>
          </a:xfrm>
          <a:prstGeom prst="rect">
            <a:avLst/>
          </a:prstGeom>
        </p:spPr>
        <p:txBody>
          <a:bodyPr vert="horz" lIns="0" tIns="0" rIns="0" bIns="0" rtlCol="0" anchor="t" anchorCtr="0">
            <a:noAutofit/>
          </a:bodyPr>
          <a:lstStyle>
            <a:lvl1pPr algn="ctr">
              <a:defRPr sz="1000">
                <a:solidFill>
                  <a:schemeClr val="bg1"/>
                </a:solidFill>
              </a:defRPr>
            </a:lvl1pPr>
          </a:lstStyle>
          <a:p>
            <a:fld id="{E1F70E87-4818-48F4-88E2-E301CB903448}" type="slidenum">
              <a:rPr lang="en-US" smtClean="0"/>
              <a:pPr/>
              <a:t>‹#›</a:t>
            </a:fld>
            <a:endParaRPr lang="en-US"/>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8" r:id="rId4"/>
    <p:sldLayoutId id="2147483719" r:id="rId5"/>
    <p:sldLayoutId id="2147483720" r:id="rId6"/>
    <p:sldLayoutId id="2147483710" r:id="rId7"/>
    <p:sldLayoutId id="2147483721" r:id="rId8"/>
    <p:sldLayoutId id="2147483711" r:id="rId9"/>
    <p:sldLayoutId id="2147483712" r:id="rId10"/>
    <p:sldLayoutId id="2147483713" r:id="rId11"/>
    <p:sldLayoutId id="2147483734" r:id="rId12"/>
    <p:sldLayoutId id="2147483735" r:id="rId13"/>
    <p:sldLayoutId id="2147483714" r:id="rId14"/>
    <p:sldLayoutId id="2147483722" r:id="rId15"/>
    <p:sldLayoutId id="2147483715" r:id="rId16"/>
    <p:sldLayoutId id="2147483723" r:id="rId17"/>
    <p:sldLayoutId id="2147483732" r:id="rId18"/>
    <p:sldLayoutId id="2147483716" r:id="rId19"/>
    <p:sldLayoutId id="2147483724" r:id="rId20"/>
    <p:sldLayoutId id="2147483717" r:id="rId21"/>
    <p:sldLayoutId id="2147483725" r:id="rId22"/>
    <p:sldLayoutId id="2147483731" r:id="rId23"/>
    <p:sldLayoutId id="2147483726" r:id="rId24"/>
    <p:sldLayoutId id="2147483727" r:id="rId25"/>
    <p:sldLayoutId id="2147483728" r:id="rId26"/>
    <p:sldLayoutId id="2147483729" r:id="rId27"/>
    <p:sldLayoutId id="2147483730" r:id="rId28"/>
    <p:sldLayoutId id="2147483736" r:id="rId29"/>
    <p:sldLayoutId id="2147483737" r:id="rId30"/>
    <p:sldLayoutId id="2147483738" r:id="rId31"/>
  </p:sldLayoutIdLst>
  <p:hf hdr="0" dt="0"/>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47EBF"/>
          </p15:clr>
        </p15:guide>
        <p15:guide id="2" pos="3773" userDrawn="1">
          <p15:clr>
            <a:srgbClr val="547EBF"/>
          </p15:clr>
        </p15:guide>
        <p15:guide id="3" pos="312" userDrawn="1">
          <p15:clr>
            <a:srgbClr val="F26B43"/>
          </p15:clr>
        </p15:guide>
        <p15:guide id="4" pos="7224" userDrawn="1">
          <p15:clr>
            <a:srgbClr val="F26B43"/>
          </p15:clr>
        </p15:guide>
        <p15:guide id="5" orient="horz" pos="4143" userDrawn="1">
          <p15:clr>
            <a:srgbClr val="F26B43"/>
          </p15:clr>
        </p15:guide>
        <p15:guide id="6" orient="horz" pos="828" userDrawn="1">
          <p15:clr>
            <a:srgbClr val="F26B43"/>
          </p15:clr>
        </p15:guide>
        <p15:guide id="7" orient="horz" pos="1262" userDrawn="1">
          <p15:clr>
            <a:srgbClr val="F26B43"/>
          </p15:clr>
        </p15:guide>
        <p15:guide id="8" orient="horz" pos="3860" userDrawn="1">
          <p15:clr>
            <a:srgbClr val="F26B43"/>
          </p15:clr>
        </p15:guide>
        <p15:guide id="9" pos="3888" userDrawn="1">
          <p15:clr>
            <a:srgbClr val="9FCC3B"/>
          </p15:clr>
        </p15:guide>
        <p15:guide id="10" pos="3653" userDrawn="1">
          <p15:clr>
            <a:srgbClr val="9FCC3B"/>
          </p15:clr>
        </p15:guide>
        <p15:guide id="11" pos="2482" userDrawn="1">
          <p15:clr>
            <a:srgbClr val="5ACBF0"/>
          </p15:clr>
        </p15:guide>
        <p15:guide id="12" pos="2685" userDrawn="1">
          <p15:clr>
            <a:srgbClr val="5ACBF0"/>
          </p15:clr>
        </p15:guide>
        <p15:guide id="13" pos="4851" userDrawn="1">
          <p15:clr>
            <a:srgbClr val="5ACBF0"/>
          </p15:clr>
        </p15:guide>
        <p15:guide id="14" pos="5055"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495300" y="0"/>
            <a:ext cx="10972800" cy="146304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495300" y="1737360"/>
            <a:ext cx="10972800" cy="43891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5295900" y="6464808"/>
            <a:ext cx="1371600" cy="393192"/>
          </a:xfrm>
          <a:prstGeom prst="rect">
            <a:avLst/>
          </a:prstGeom>
        </p:spPr>
        <p:txBody>
          <a:bodyPr vert="horz" lIns="0" tIns="0" rIns="0" bIns="0" rtlCol="0" anchor="t" anchorCtr="0">
            <a:noAutofit/>
          </a:bodyPr>
          <a:lstStyle>
            <a:lvl1pPr algn="ctr">
              <a:defRPr sz="1000">
                <a:solidFill>
                  <a:srgbClr val="585858"/>
                </a:solidFill>
              </a:defRPr>
            </a:lvl1pPr>
          </a:lstStyle>
          <a:p>
            <a:fld id="{44447170-F1AC-4F6F-97CD-3085A335B429}" type="datetimeFigureOut">
              <a:rPr lang="en-US" smtClean="0"/>
              <a:pPr/>
              <a:t>4/11/2024</a:t>
            </a:fld>
            <a:endParaRPr lang="en-US"/>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7635240" y="6464808"/>
            <a:ext cx="3840480" cy="393192"/>
          </a:xfrm>
          <a:prstGeom prst="rect">
            <a:avLst/>
          </a:prstGeom>
        </p:spPr>
        <p:txBody>
          <a:bodyPr vert="horz" lIns="0" tIns="0" rIns="0" bIns="0" rtlCol="0" anchor="t" anchorCtr="0">
            <a:noAutofit/>
          </a:bodyPr>
          <a:lstStyle>
            <a:lvl1pPr algn="l">
              <a:defRPr sz="1000">
                <a:solidFill>
                  <a:srgbClr val="585858"/>
                </a:solidFill>
              </a:defRPr>
            </a:lvl1pPr>
          </a:lstStyle>
          <a:p>
            <a:endParaRPr lang="en-US"/>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8912" y="6400800"/>
            <a:ext cx="2926080" cy="188002"/>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1679936" y="6464808"/>
            <a:ext cx="512064" cy="393192"/>
          </a:xfrm>
          <a:prstGeom prst="rect">
            <a:avLst/>
          </a:prstGeom>
        </p:spPr>
        <p:txBody>
          <a:bodyPr vert="horz" lIns="0" tIns="0" rIns="0" bIns="0" rtlCol="0" anchor="t" anchorCtr="0">
            <a:noAutofit/>
          </a:bodyPr>
          <a:lstStyle>
            <a:lvl1pPr algn="ctr">
              <a:defRPr sz="1000">
                <a:solidFill>
                  <a:schemeClr val="bg1"/>
                </a:solidFill>
              </a:defRPr>
            </a:lvl1pPr>
          </a:lstStyle>
          <a:p>
            <a:fld id="{E1F70E87-4818-48F4-88E2-E301CB903448}" type="slidenum">
              <a:rPr lang="en-US" smtClean="0"/>
              <a:pPr/>
              <a:t>‹#›</a:t>
            </a:fld>
            <a:endParaRPr lang="en-US"/>
          </a:p>
        </p:txBody>
      </p:sp>
    </p:spTree>
    <p:extLst>
      <p:ext uri="{BB962C8B-B14F-4D97-AF65-F5344CB8AC3E}">
        <p14:creationId xmlns:p14="http://schemas.microsoft.com/office/powerpoint/2010/main" val="762044204"/>
      </p:ext>
    </p:extLst>
  </p:cSld>
  <p:clrMap bg1="lt1" tx1="dk1" bg2="lt2" tx2="dk2" accent1="accent1" accent2="accent2" accent3="accent3" accent4="accent4" accent5="accent5" accent6="accent6" hlink="hlink" folHlink="folHlink"/>
  <p:sldLayoutIdLst>
    <p:sldLayoutId id="2147483669" r:id="rId1"/>
    <p:sldLayoutId id="2147483674" r:id="rId2"/>
    <p:sldLayoutId id="2147483676" r:id="rId3"/>
    <p:sldLayoutId id="2147483687" r:id="rId4"/>
  </p:sldLayoutIdLst>
  <p:hf hdr="0" dt="0"/>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47EBF"/>
          </p15:clr>
        </p15:guide>
        <p15:guide id="2" pos="3773">
          <p15:clr>
            <a:srgbClr val="547EBF"/>
          </p15:clr>
        </p15:guide>
        <p15:guide id="3" pos="312">
          <p15:clr>
            <a:srgbClr val="F26B43"/>
          </p15:clr>
        </p15:guide>
        <p15:guide id="4" pos="7224">
          <p15:clr>
            <a:srgbClr val="F26B43"/>
          </p15:clr>
        </p15:guide>
        <p15:guide id="5" orient="horz" pos="4143">
          <p15:clr>
            <a:srgbClr val="F26B43"/>
          </p15:clr>
        </p15:guide>
        <p15:guide id="6" orient="horz" pos="828">
          <p15:clr>
            <a:srgbClr val="F26B43"/>
          </p15:clr>
        </p15:guide>
        <p15:guide id="7" orient="horz" pos="1262">
          <p15:clr>
            <a:srgbClr val="F26B43"/>
          </p15:clr>
        </p15:guide>
        <p15:guide id="8" orient="horz" pos="3860">
          <p15:clr>
            <a:srgbClr val="F26B43"/>
          </p15:clr>
        </p15:guide>
        <p15:guide id="9" pos="3888">
          <p15:clr>
            <a:srgbClr val="9FCC3B"/>
          </p15:clr>
        </p15:guide>
        <p15:guide id="10" pos="3653">
          <p15:clr>
            <a:srgbClr val="9FCC3B"/>
          </p15:clr>
        </p15:guide>
        <p15:guide id="11" pos="2482">
          <p15:clr>
            <a:srgbClr val="5ACBF0"/>
          </p15:clr>
        </p15:guide>
        <p15:guide id="12" pos="2685">
          <p15:clr>
            <a:srgbClr val="5ACBF0"/>
          </p15:clr>
        </p15:guide>
        <p15:guide id="13" pos="4851">
          <p15:clr>
            <a:srgbClr val="5ACBF0"/>
          </p15:clr>
        </p15:guide>
        <p15:guide id="14" pos="5055">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s://creativecommons.org/licenses/by-sa/3.0/" TargetMode="External"/><Relationship Id="rId4" Type="http://schemas.openxmlformats.org/officeDocument/2006/relationships/hyperlink" Target="https://webenglish.se/unit-6-health/"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hyperlink" Target="https://pixabay.com/vectors/spotlight-stage-disco-light-304877/"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hyperlink" Target="https://pixabay.com/vectors/spotlight-stage-disco-light-304877/" TargetMode="Externa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hyperlink" Target="https://pixabay.com/vectors/spotlight-stage-disco-light-304877/" TargetMode="Externa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5.jpeg"/><Relationship Id="rId7" Type="http://schemas.openxmlformats.org/officeDocument/2006/relationships/diagramColors" Target="../diagrams/colors7.xml"/><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88.svg"/><Relationship Id="rId11" Type="http://schemas.openxmlformats.org/officeDocument/2006/relationships/image" Target="../media/image93.sv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svg"/><Relationship Id="rId9" Type="http://schemas.openxmlformats.org/officeDocument/2006/relationships/image" Target="../media/image91.sv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30.xml"/><Relationship Id="rId5" Type="http://schemas.openxmlformats.org/officeDocument/2006/relationships/image" Target="../media/image10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31.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641B-4643-4764-B12E-29F9434CC98F}"/>
              </a:ext>
            </a:extLst>
          </p:cNvPr>
          <p:cNvSpPr>
            <a:spLocks noGrp="1"/>
          </p:cNvSpPr>
          <p:nvPr>
            <p:ph type="ctrTitle"/>
          </p:nvPr>
        </p:nvSpPr>
        <p:spPr>
          <a:xfrm>
            <a:off x="502920" y="2157796"/>
            <a:ext cx="8595360" cy="2286000"/>
          </a:xfrm>
        </p:spPr>
        <p:txBody>
          <a:bodyPr/>
          <a:lstStyle/>
          <a:p>
            <a:r>
              <a:rPr lang="en-US" sz="3600"/>
              <a:t>Clinical Engagement in Product Decision Making</a:t>
            </a:r>
          </a:p>
        </p:txBody>
      </p:sp>
      <p:sp>
        <p:nvSpPr>
          <p:cNvPr id="3" name="Subtitle 2">
            <a:extLst>
              <a:ext uri="{FF2B5EF4-FFF2-40B4-BE49-F238E27FC236}">
                <a16:creationId xmlns:a16="http://schemas.microsoft.com/office/drawing/2014/main" id="{94056BA1-0E47-427B-B46B-AA9A96EEE009}"/>
              </a:ext>
            </a:extLst>
          </p:cNvPr>
          <p:cNvSpPr>
            <a:spLocks noGrp="1"/>
          </p:cNvSpPr>
          <p:nvPr>
            <p:ph type="subTitle" idx="1"/>
          </p:nvPr>
        </p:nvSpPr>
        <p:spPr>
          <a:xfrm>
            <a:off x="502920" y="4769962"/>
            <a:ext cx="8595360" cy="1092039"/>
          </a:xfrm>
        </p:spPr>
        <p:txBody>
          <a:bodyPr/>
          <a:lstStyle/>
          <a:p>
            <a:r>
              <a:rPr lang="en-US"/>
              <a:t>Achieving Value Analysis</a:t>
            </a:r>
          </a:p>
        </p:txBody>
      </p:sp>
    </p:spTree>
    <p:extLst>
      <p:ext uri="{BB962C8B-B14F-4D97-AF65-F5344CB8AC3E}">
        <p14:creationId xmlns:p14="http://schemas.microsoft.com/office/powerpoint/2010/main" val="384035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54EB-50FB-1071-8250-3D4218373671}"/>
              </a:ext>
            </a:extLst>
          </p:cNvPr>
          <p:cNvSpPr>
            <a:spLocks noGrp="1"/>
          </p:cNvSpPr>
          <p:nvPr>
            <p:ph type="title"/>
          </p:nvPr>
        </p:nvSpPr>
        <p:spPr/>
        <p:txBody>
          <a:bodyPr/>
          <a:lstStyle/>
          <a:p>
            <a:r>
              <a:rPr lang="en-US"/>
              <a:t>Supply Cost Containment Strategies</a:t>
            </a:r>
          </a:p>
        </p:txBody>
      </p:sp>
      <p:graphicFrame>
        <p:nvGraphicFramePr>
          <p:cNvPr id="3" name="Content Placeholder 1">
            <a:extLst>
              <a:ext uri="{FF2B5EF4-FFF2-40B4-BE49-F238E27FC236}">
                <a16:creationId xmlns:a16="http://schemas.microsoft.com/office/drawing/2014/main" id="{BBE9D9AA-5920-30F2-C5AA-DC4CC7A73607}"/>
              </a:ext>
            </a:extLst>
          </p:cNvPr>
          <p:cNvGraphicFramePr>
            <a:graphicFrameLocks/>
          </p:cNvGraphicFramePr>
          <p:nvPr/>
        </p:nvGraphicFramePr>
        <p:xfrm>
          <a:off x="568325" y="1793875"/>
          <a:ext cx="10942638" cy="407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7826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54EB-50FB-1071-8250-3D4218373671}"/>
              </a:ext>
            </a:extLst>
          </p:cNvPr>
          <p:cNvSpPr>
            <a:spLocks noGrp="1"/>
          </p:cNvSpPr>
          <p:nvPr>
            <p:ph type="title"/>
          </p:nvPr>
        </p:nvSpPr>
        <p:spPr/>
        <p:txBody>
          <a:bodyPr/>
          <a:lstStyle/>
          <a:p>
            <a:r>
              <a:rPr lang="en-US"/>
              <a:t>Supply Cost Containment Strategies</a:t>
            </a:r>
          </a:p>
        </p:txBody>
      </p:sp>
      <p:graphicFrame>
        <p:nvGraphicFramePr>
          <p:cNvPr id="3" name="Content Placeholder 1">
            <a:extLst>
              <a:ext uri="{FF2B5EF4-FFF2-40B4-BE49-F238E27FC236}">
                <a16:creationId xmlns:a16="http://schemas.microsoft.com/office/drawing/2014/main" id="{BBE9D9AA-5920-30F2-C5AA-DC4CC7A73607}"/>
              </a:ext>
            </a:extLst>
          </p:cNvPr>
          <p:cNvGraphicFramePr>
            <a:graphicFrameLocks/>
          </p:cNvGraphicFramePr>
          <p:nvPr/>
        </p:nvGraphicFramePr>
        <p:xfrm>
          <a:off x="568325" y="1793875"/>
          <a:ext cx="10942638" cy="407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069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C761F-97C1-BA44-F592-A97EDBA5E764}"/>
              </a:ext>
            </a:extLst>
          </p:cNvPr>
          <p:cNvSpPr>
            <a:spLocks noGrp="1"/>
          </p:cNvSpPr>
          <p:nvPr>
            <p:ph type="title"/>
          </p:nvPr>
        </p:nvSpPr>
        <p:spPr>
          <a:xfrm>
            <a:off x="495300" y="0"/>
            <a:ext cx="10972800" cy="1184988"/>
          </a:xfrm>
        </p:spPr>
        <p:txBody>
          <a:bodyPr/>
          <a:lstStyle/>
          <a:p>
            <a:r>
              <a:rPr lang="en-US"/>
              <a:t>Henry Ford Health Landscape</a:t>
            </a:r>
          </a:p>
        </p:txBody>
      </p:sp>
      <p:sp>
        <p:nvSpPr>
          <p:cNvPr id="5" name="Content Placeholder 4">
            <a:extLst>
              <a:ext uri="{FF2B5EF4-FFF2-40B4-BE49-F238E27FC236}">
                <a16:creationId xmlns:a16="http://schemas.microsoft.com/office/drawing/2014/main" id="{20FC9265-69AF-5B2E-AD92-4C188160F3CF}"/>
              </a:ext>
            </a:extLst>
          </p:cNvPr>
          <p:cNvSpPr>
            <a:spLocks noGrp="1"/>
          </p:cNvSpPr>
          <p:nvPr>
            <p:ph sz="half" idx="1"/>
          </p:nvPr>
        </p:nvSpPr>
        <p:spPr>
          <a:xfrm>
            <a:off x="422987" y="1592359"/>
            <a:ext cx="4800600" cy="4575175"/>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rgbClr val="000000"/>
                </a:solidFill>
                <a:latin typeface="Arial" panose="020B0604020202020204" pitchFamily="34" charset="0"/>
                <a:ea typeface="+mn-ea"/>
                <a:cs typeface="Arial" panose="020B0604020202020204" pitchFamily="34" charset="0"/>
              </a:rPr>
              <a:t>B</a:t>
            </a:r>
            <a:r>
              <a:rPr kumimoji="0" lang="en-US" sz="2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oth</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academic and community focused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Incomplete integrated System built from mergers and acquisitions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Different provider and administrative structures with potentially differing priorities (follow the money)</a:t>
            </a:r>
          </a:p>
          <a:p>
            <a:endParaRPr lang="en-US"/>
          </a:p>
        </p:txBody>
      </p:sp>
      <p:graphicFrame>
        <p:nvGraphicFramePr>
          <p:cNvPr id="10" name="Content Placeholder 10">
            <a:extLst>
              <a:ext uri="{FF2B5EF4-FFF2-40B4-BE49-F238E27FC236}">
                <a16:creationId xmlns:a16="http://schemas.microsoft.com/office/drawing/2014/main" id="{9C5ACAF8-BD42-E17F-FEA8-6EC9DDD72C12}"/>
              </a:ext>
            </a:extLst>
          </p:cNvPr>
          <p:cNvGraphicFramePr>
            <a:graphicFrameLocks noGrp="1"/>
          </p:cNvGraphicFramePr>
          <p:nvPr>
            <p:ph sz="half" idx="2"/>
            <p:extLst>
              <p:ext uri="{D42A27DB-BD31-4B8C-83A1-F6EECF244321}">
                <p14:modId xmlns:p14="http://schemas.microsoft.com/office/powerpoint/2010/main" val="2561297894"/>
              </p:ext>
            </p:extLst>
          </p:nvPr>
        </p:nvGraphicFramePr>
        <p:xfrm>
          <a:off x="5223587" y="1372935"/>
          <a:ext cx="5943600" cy="5237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14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C761F-97C1-BA44-F592-A97EDBA5E764}"/>
              </a:ext>
            </a:extLst>
          </p:cNvPr>
          <p:cNvSpPr>
            <a:spLocks noGrp="1"/>
          </p:cNvSpPr>
          <p:nvPr>
            <p:ph type="title"/>
          </p:nvPr>
        </p:nvSpPr>
        <p:spPr>
          <a:xfrm>
            <a:off x="429199" y="438524"/>
            <a:ext cx="10972800" cy="848956"/>
          </a:xfrm>
        </p:spPr>
        <p:txBody>
          <a:bodyPr/>
          <a:lstStyle/>
          <a:p>
            <a:br>
              <a:rPr lang="en-US"/>
            </a:br>
            <a:r>
              <a:rPr lang="en-US" sz="2800"/>
              <a:t>What Landscape do you operate in?</a:t>
            </a:r>
            <a:br>
              <a:rPr lang="en-US" sz="2800"/>
            </a:br>
            <a:r>
              <a:rPr lang="en-US" sz="2800"/>
              <a:t>Does it make a difference if your physicians are employed?</a:t>
            </a:r>
          </a:p>
        </p:txBody>
      </p:sp>
      <p:sp>
        <p:nvSpPr>
          <p:cNvPr id="2" name="Rectangle 1">
            <a:extLst>
              <a:ext uri="{FF2B5EF4-FFF2-40B4-BE49-F238E27FC236}">
                <a16:creationId xmlns:a16="http://schemas.microsoft.com/office/drawing/2014/main" id="{59E34DB8-65D7-9357-6391-65E5A480A058}"/>
              </a:ext>
            </a:extLst>
          </p:cNvPr>
          <p:cNvSpPr/>
          <p:nvPr/>
        </p:nvSpPr>
        <p:spPr>
          <a:xfrm>
            <a:off x="6534411" y="2971581"/>
            <a:ext cx="4380977" cy="1569660"/>
          </a:xfrm>
          <a:prstGeom prst="rect">
            <a:avLst/>
          </a:prstGeom>
          <a:noFill/>
        </p:spPr>
        <p:txBody>
          <a:bodyPr wrap="square" lIns="91440" tIns="45720" rIns="91440" bIns="45720">
            <a:spAutoFit/>
          </a:bodyPr>
          <a:lstStyle/>
          <a:p>
            <a:pPr algn="ctr"/>
            <a:r>
              <a:rPr lang="en-US" sz="9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a:t>
            </a:r>
          </a:p>
        </p:txBody>
      </p:sp>
      <p:pic>
        <p:nvPicPr>
          <p:cNvPr id="8" name="Content Placeholder 7" descr="A diagram of a health company&#10;&#10;Description automatically generated">
            <a:extLst>
              <a:ext uri="{FF2B5EF4-FFF2-40B4-BE49-F238E27FC236}">
                <a16:creationId xmlns:a16="http://schemas.microsoft.com/office/drawing/2014/main" id="{149D799A-C473-94F7-8AE4-D6392F69F31B}"/>
              </a:ext>
            </a:extLst>
          </p:cNvPr>
          <p:cNvPicPr>
            <a:picLocks noGrp="1" noChangeAspect="1"/>
          </p:cNvPicPr>
          <p:nvPr>
            <p:ph sz="half" idx="2"/>
          </p:nvPr>
        </p:nvPicPr>
        <p:blipFill>
          <a:blip r:embed="rId3">
            <a:alphaModFix amt="38000"/>
          </a:blip>
          <a:stretch>
            <a:fillRect/>
          </a:stretch>
        </p:blipFill>
        <p:spPr>
          <a:xfrm>
            <a:off x="6324600" y="2001082"/>
            <a:ext cx="4800600" cy="4224260"/>
          </a:xfrm>
        </p:spPr>
      </p:pic>
      <p:pic>
        <p:nvPicPr>
          <p:cNvPr id="13" name="Content Placeholder 12" descr="A black background with a black square&#10;&#10;Description automatically generated with medium confidence">
            <a:extLst>
              <a:ext uri="{FF2B5EF4-FFF2-40B4-BE49-F238E27FC236}">
                <a16:creationId xmlns:a16="http://schemas.microsoft.com/office/drawing/2014/main" id="{92C07FC0-9C8F-BBFB-95B7-976D541A84B8}"/>
              </a:ext>
            </a:extLst>
          </p:cNvPr>
          <p:cNvPicPr>
            <a:picLocks noGrp="1" noChangeAspect="1"/>
          </p:cNvPicPr>
          <p:nvPr>
            <p:ph sz="half" idx="1"/>
          </p:nvPr>
        </p:nvPicPr>
        <p:blipFill>
          <a:blip r:embed="rId4">
            <a:alphaModFix amt="17000"/>
          </a:blip>
          <a:stretch>
            <a:fillRect/>
          </a:stretch>
        </p:blipFill>
        <p:spPr>
          <a:xfrm>
            <a:off x="705555" y="1568727"/>
            <a:ext cx="4800600" cy="4547102"/>
          </a:xfrm>
        </p:spPr>
      </p:pic>
      <p:sp>
        <p:nvSpPr>
          <p:cNvPr id="14" name="Rectangle 13">
            <a:extLst>
              <a:ext uri="{FF2B5EF4-FFF2-40B4-BE49-F238E27FC236}">
                <a16:creationId xmlns:a16="http://schemas.microsoft.com/office/drawing/2014/main" id="{6343F737-67C8-506B-D4C3-2F8EEC20B754}"/>
              </a:ext>
            </a:extLst>
          </p:cNvPr>
          <p:cNvSpPr/>
          <p:nvPr/>
        </p:nvSpPr>
        <p:spPr>
          <a:xfrm>
            <a:off x="340047" y="2323868"/>
            <a:ext cx="4800600" cy="2585323"/>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 all have these situations</a:t>
            </a:r>
          </a:p>
        </p:txBody>
      </p:sp>
    </p:spTree>
    <p:extLst>
      <p:ext uri="{BB962C8B-B14F-4D97-AF65-F5344CB8AC3E}">
        <p14:creationId xmlns:p14="http://schemas.microsoft.com/office/powerpoint/2010/main" val="4209647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112E65-AE49-8304-D4C4-E0493F891AEF}"/>
              </a:ext>
            </a:extLst>
          </p:cNvPr>
          <p:cNvSpPr>
            <a:spLocks noGrp="1"/>
          </p:cNvSpPr>
          <p:nvPr>
            <p:ph type="title"/>
          </p:nvPr>
        </p:nvSpPr>
        <p:spPr>
          <a:xfrm>
            <a:off x="152400" y="99220"/>
            <a:ext cx="12039600" cy="1325563"/>
          </a:xfrm>
        </p:spPr>
        <p:txBody>
          <a:bodyPr>
            <a:normAutofit/>
          </a:bodyPr>
          <a:lstStyle/>
          <a:p>
            <a:r>
              <a:rPr lang="en-US"/>
              <a:t>Lumere Study: </a:t>
            </a:r>
            <a:br>
              <a:rPr lang="en-US"/>
            </a:br>
            <a:r>
              <a:rPr lang="en-US"/>
              <a:t>Physicians Perceptions and Practices 2018</a:t>
            </a:r>
          </a:p>
        </p:txBody>
      </p:sp>
      <p:sp>
        <p:nvSpPr>
          <p:cNvPr id="12" name="Content Placeholder 11">
            <a:extLst>
              <a:ext uri="{FF2B5EF4-FFF2-40B4-BE49-F238E27FC236}">
                <a16:creationId xmlns:a16="http://schemas.microsoft.com/office/drawing/2014/main" id="{20E90E2E-ECC6-B633-5B75-06D663B711FB}"/>
              </a:ext>
            </a:extLst>
          </p:cNvPr>
          <p:cNvSpPr>
            <a:spLocks noGrp="1"/>
          </p:cNvSpPr>
          <p:nvPr>
            <p:ph idx="1"/>
          </p:nvPr>
        </p:nvSpPr>
        <p:spPr>
          <a:xfrm>
            <a:off x="1461925" y="1800227"/>
            <a:ext cx="9144000" cy="4572001"/>
          </a:xfrm>
        </p:spPr>
        <p:txBody>
          <a:bodyPr/>
          <a:lstStyle/>
          <a:p>
            <a:pPr marL="0" indent="0" algn="ctr">
              <a:buNone/>
            </a:pPr>
            <a:r>
              <a:rPr lang="en-US"/>
              <a:t>Percentage of surgical specialists reporting information would be “very” or “extremely” influential in their decision to switch medical devices, by alignment model</a:t>
            </a:r>
          </a:p>
          <a:p>
            <a:endParaRPr lang="en-US"/>
          </a:p>
        </p:txBody>
      </p:sp>
      <p:pic>
        <p:nvPicPr>
          <p:cNvPr id="5" name="Content Placeholder 6">
            <a:extLst>
              <a:ext uri="{FF2B5EF4-FFF2-40B4-BE49-F238E27FC236}">
                <a16:creationId xmlns:a16="http://schemas.microsoft.com/office/drawing/2014/main" id="{7C8F4E73-4141-C0F7-0875-19B3C515764E}"/>
              </a:ext>
            </a:extLst>
          </p:cNvPr>
          <p:cNvPicPr>
            <a:picLocks noChangeAspect="1"/>
          </p:cNvPicPr>
          <p:nvPr/>
        </p:nvPicPr>
        <p:blipFill>
          <a:blip r:embed="rId3"/>
          <a:stretch>
            <a:fillRect/>
          </a:stretch>
        </p:blipFill>
        <p:spPr>
          <a:xfrm>
            <a:off x="1073426" y="3068870"/>
            <a:ext cx="2751058" cy="2034716"/>
          </a:xfrm>
          <a:prstGeom prst="rect">
            <a:avLst/>
          </a:prstGeom>
          <a:ln w="12700">
            <a:solidFill>
              <a:schemeClr val="tx1"/>
            </a:solidFill>
          </a:ln>
        </p:spPr>
      </p:pic>
      <p:pic>
        <p:nvPicPr>
          <p:cNvPr id="6" name="Picture 5">
            <a:extLst>
              <a:ext uri="{FF2B5EF4-FFF2-40B4-BE49-F238E27FC236}">
                <a16:creationId xmlns:a16="http://schemas.microsoft.com/office/drawing/2014/main" id="{9EBBD1B5-8A1A-CF02-CB0D-4CFE5CDDBD63}"/>
              </a:ext>
            </a:extLst>
          </p:cNvPr>
          <p:cNvPicPr>
            <a:picLocks noChangeAspect="1"/>
          </p:cNvPicPr>
          <p:nvPr/>
        </p:nvPicPr>
        <p:blipFill>
          <a:blip r:embed="rId4"/>
          <a:stretch>
            <a:fillRect/>
          </a:stretch>
        </p:blipFill>
        <p:spPr>
          <a:xfrm>
            <a:off x="8093869" y="3068870"/>
            <a:ext cx="2705334" cy="1958510"/>
          </a:xfrm>
          <a:prstGeom prst="rect">
            <a:avLst/>
          </a:prstGeom>
          <a:ln w="12700">
            <a:solidFill>
              <a:schemeClr val="tx1"/>
            </a:solidFill>
          </a:ln>
        </p:spPr>
      </p:pic>
      <p:pic>
        <p:nvPicPr>
          <p:cNvPr id="7" name="Picture 6">
            <a:extLst>
              <a:ext uri="{FF2B5EF4-FFF2-40B4-BE49-F238E27FC236}">
                <a16:creationId xmlns:a16="http://schemas.microsoft.com/office/drawing/2014/main" id="{BB123B4D-3B2F-363B-D747-8D9A63A74B00}"/>
              </a:ext>
            </a:extLst>
          </p:cNvPr>
          <p:cNvPicPr>
            <a:picLocks noChangeAspect="1"/>
          </p:cNvPicPr>
          <p:nvPr/>
        </p:nvPicPr>
        <p:blipFill>
          <a:blip r:embed="rId5"/>
          <a:stretch>
            <a:fillRect/>
          </a:stretch>
        </p:blipFill>
        <p:spPr>
          <a:xfrm>
            <a:off x="4763162" y="2964090"/>
            <a:ext cx="2541528" cy="2288100"/>
          </a:xfrm>
          <a:prstGeom prst="rect">
            <a:avLst/>
          </a:prstGeom>
          <a:ln w="12700">
            <a:solidFill>
              <a:schemeClr val="tx1"/>
            </a:solidFill>
          </a:ln>
        </p:spPr>
      </p:pic>
      <p:pic>
        <p:nvPicPr>
          <p:cNvPr id="8" name="Picture 7">
            <a:extLst>
              <a:ext uri="{FF2B5EF4-FFF2-40B4-BE49-F238E27FC236}">
                <a16:creationId xmlns:a16="http://schemas.microsoft.com/office/drawing/2014/main" id="{9AA4A28E-FB90-F1AE-C56C-DBDD3CEF0ABD}"/>
              </a:ext>
            </a:extLst>
          </p:cNvPr>
          <p:cNvPicPr>
            <a:picLocks noChangeAspect="1"/>
          </p:cNvPicPr>
          <p:nvPr/>
        </p:nvPicPr>
        <p:blipFill>
          <a:blip r:embed="rId6"/>
          <a:stretch>
            <a:fillRect/>
          </a:stretch>
        </p:blipFill>
        <p:spPr>
          <a:xfrm>
            <a:off x="3475424" y="5445975"/>
            <a:ext cx="4851728" cy="1250729"/>
          </a:xfrm>
          <a:prstGeom prst="rect">
            <a:avLst/>
          </a:prstGeom>
          <a:ln w="12700">
            <a:solidFill>
              <a:schemeClr val="tx1"/>
            </a:solidFill>
          </a:ln>
        </p:spPr>
      </p:pic>
      <p:sp>
        <p:nvSpPr>
          <p:cNvPr id="9" name="Oval 8">
            <a:extLst>
              <a:ext uri="{FF2B5EF4-FFF2-40B4-BE49-F238E27FC236}">
                <a16:creationId xmlns:a16="http://schemas.microsoft.com/office/drawing/2014/main" id="{5440F116-6589-29EA-FCFD-5A76743F4D11}"/>
              </a:ext>
            </a:extLst>
          </p:cNvPr>
          <p:cNvSpPr/>
          <p:nvPr/>
        </p:nvSpPr>
        <p:spPr>
          <a:xfrm>
            <a:off x="9674989" y="3197248"/>
            <a:ext cx="1225118" cy="196362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6394B2CC-4D2B-AD57-5CA6-507D8D0D070E}"/>
              </a:ext>
            </a:extLst>
          </p:cNvPr>
          <p:cNvPicPr>
            <a:picLocks noChangeAspect="1"/>
          </p:cNvPicPr>
          <p:nvPr/>
        </p:nvPicPr>
        <p:blipFill>
          <a:blip r:embed="rId7"/>
          <a:stretch>
            <a:fillRect/>
          </a:stretch>
        </p:blipFill>
        <p:spPr>
          <a:xfrm>
            <a:off x="2710390" y="3246432"/>
            <a:ext cx="1261981" cy="2005758"/>
          </a:xfrm>
          <a:prstGeom prst="rect">
            <a:avLst/>
          </a:prstGeom>
        </p:spPr>
      </p:pic>
      <p:sp>
        <p:nvSpPr>
          <p:cNvPr id="2" name="Oval 1">
            <a:extLst>
              <a:ext uri="{FF2B5EF4-FFF2-40B4-BE49-F238E27FC236}">
                <a16:creationId xmlns:a16="http://schemas.microsoft.com/office/drawing/2014/main" id="{CDB12374-0F2E-8294-6643-69971DE0E180}"/>
              </a:ext>
            </a:extLst>
          </p:cNvPr>
          <p:cNvSpPr/>
          <p:nvPr/>
        </p:nvSpPr>
        <p:spPr>
          <a:xfrm>
            <a:off x="6295807" y="3288566"/>
            <a:ext cx="1225118" cy="196362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42926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B3D0-C826-E1B7-3FAD-12694622BB27}"/>
              </a:ext>
            </a:extLst>
          </p:cNvPr>
          <p:cNvSpPr>
            <a:spLocks noGrp="1"/>
          </p:cNvSpPr>
          <p:nvPr>
            <p:ph type="title"/>
          </p:nvPr>
        </p:nvSpPr>
        <p:spPr/>
        <p:txBody>
          <a:bodyPr/>
          <a:lstStyle/>
          <a:p>
            <a:r>
              <a:rPr lang="en-US"/>
              <a:t>Study Takeaways</a:t>
            </a:r>
          </a:p>
        </p:txBody>
      </p:sp>
      <p:sp>
        <p:nvSpPr>
          <p:cNvPr id="3" name="Content Placeholder 2">
            <a:extLst>
              <a:ext uri="{FF2B5EF4-FFF2-40B4-BE49-F238E27FC236}">
                <a16:creationId xmlns:a16="http://schemas.microsoft.com/office/drawing/2014/main" id="{E6BCA8D9-9301-E704-0FC8-92CF700790C4}"/>
              </a:ext>
            </a:extLst>
          </p:cNvPr>
          <p:cNvSpPr>
            <a:spLocks noGrp="1"/>
          </p:cNvSpPr>
          <p:nvPr>
            <p:ph idx="1"/>
          </p:nvPr>
        </p:nvSpPr>
        <p:spPr>
          <a:xfrm>
            <a:off x="495300" y="1737360"/>
            <a:ext cx="9893606" cy="4389120"/>
          </a:xfrm>
        </p:spPr>
        <p:txBody>
          <a:bodyPr/>
          <a:lstStyle/>
          <a:p>
            <a:r>
              <a:rPr lang="en-US" sz="2000"/>
              <a:t>The vast majority of (91%) surgical and medical specialists believe that </a:t>
            </a:r>
            <a:r>
              <a:rPr lang="en-US" sz="2000" i="1"/>
              <a:t>increasing physician access to cost data would positively affect care quality</a:t>
            </a:r>
          </a:p>
          <a:p>
            <a:endParaRPr lang="en-US" sz="2000" i="1"/>
          </a:p>
          <a:p>
            <a:r>
              <a:rPr lang="en-US" sz="2000"/>
              <a:t>Physicians with more exposure to cost data and variation reduction efforts generally find cost data more influential in their clinical decision-making</a:t>
            </a:r>
          </a:p>
          <a:p>
            <a:endParaRPr lang="en-US" sz="2000"/>
          </a:p>
          <a:p>
            <a:r>
              <a:rPr lang="en-US" sz="2000"/>
              <a:t>Data transparency is a strong driver for positively influencing physician behavior</a:t>
            </a:r>
          </a:p>
          <a:p>
            <a:endParaRPr lang="en-US" sz="2000"/>
          </a:p>
          <a:p>
            <a:pPr marL="0" indent="0">
              <a:buNone/>
            </a:pPr>
            <a:endParaRPr lang="en-US"/>
          </a:p>
        </p:txBody>
      </p:sp>
    </p:spTree>
    <p:extLst>
      <p:ext uri="{BB962C8B-B14F-4D97-AF65-F5344CB8AC3E}">
        <p14:creationId xmlns:p14="http://schemas.microsoft.com/office/powerpoint/2010/main" val="3082375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6159FA-772E-2BF0-5D1B-7BA6A2173D51}"/>
              </a:ext>
            </a:extLst>
          </p:cNvPr>
          <p:cNvSpPr>
            <a:spLocks noGrp="1"/>
          </p:cNvSpPr>
          <p:nvPr>
            <p:ph type="title"/>
          </p:nvPr>
        </p:nvSpPr>
        <p:spPr>
          <a:xfrm>
            <a:off x="495300" y="0"/>
            <a:ext cx="7529027" cy="1101012"/>
          </a:xfrm>
        </p:spPr>
        <p:txBody>
          <a:bodyPr anchor="b">
            <a:normAutofit/>
          </a:bodyPr>
          <a:lstStyle/>
          <a:p>
            <a:r>
              <a:rPr lang="en-US"/>
              <a:t>Models of Value Analysis</a:t>
            </a:r>
          </a:p>
        </p:txBody>
      </p:sp>
      <p:pic>
        <p:nvPicPr>
          <p:cNvPr id="4" name="Picture 3">
            <a:extLst>
              <a:ext uri="{FF2B5EF4-FFF2-40B4-BE49-F238E27FC236}">
                <a16:creationId xmlns:a16="http://schemas.microsoft.com/office/drawing/2014/main" id="{28DE002D-1D01-4A79-91C1-282CDA112EA9}"/>
              </a:ext>
            </a:extLst>
          </p:cNvPr>
          <p:cNvPicPr>
            <a:picLocks noChangeAspect="1"/>
          </p:cNvPicPr>
          <p:nvPr/>
        </p:nvPicPr>
        <p:blipFill rotWithShape="1">
          <a:blip r:embed="rId3"/>
          <a:srcRect l="3163" t="5556" b="2638"/>
          <a:stretch/>
        </p:blipFill>
        <p:spPr>
          <a:xfrm>
            <a:off x="242371" y="1583350"/>
            <a:ext cx="6123497" cy="3991185"/>
          </a:xfrm>
          <a:prstGeom prst="rect">
            <a:avLst/>
          </a:prstGeom>
          <a:noFill/>
        </p:spPr>
      </p:pic>
      <p:sp>
        <p:nvSpPr>
          <p:cNvPr id="10" name="Footer Placeholder 3">
            <a:extLst>
              <a:ext uri="{FF2B5EF4-FFF2-40B4-BE49-F238E27FC236}">
                <a16:creationId xmlns:a16="http://schemas.microsoft.com/office/drawing/2014/main" id="{6A9DF746-D1BC-D4B6-CBD0-EA3099D041D1}"/>
              </a:ext>
            </a:extLst>
          </p:cNvPr>
          <p:cNvSpPr>
            <a:spLocks noGrp="1"/>
          </p:cNvSpPr>
          <p:nvPr>
            <p:ph type="ftr" sz="quarter" idx="11"/>
          </p:nvPr>
        </p:nvSpPr>
        <p:spPr>
          <a:xfrm>
            <a:off x="7635240" y="6464808"/>
            <a:ext cx="3840480" cy="393192"/>
          </a:xfrm>
        </p:spPr>
        <p:txBody>
          <a:bodyPr/>
          <a:lstStyle/>
          <a:p>
            <a:endParaRPr lang="en-US"/>
          </a:p>
        </p:txBody>
      </p:sp>
      <p:sp>
        <p:nvSpPr>
          <p:cNvPr id="2" name="Slide Number Placeholder 1">
            <a:extLst>
              <a:ext uri="{FF2B5EF4-FFF2-40B4-BE49-F238E27FC236}">
                <a16:creationId xmlns:a16="http://schemas.microsoft.com/office/drawing/2014/main" id="{813AF9A4-2B6A-4054-A4B5-BFF8A4424788}"/>
              </a:ext>
            </a:extLst>
          </p:cNvPr>
          <p:cNvSpPr>
            <a:spLocks noGrp="1"/>
          </p:cNvSpPr>
          <p:nvPr>
            <p:ph type="sldNum" sz="quarter" idx="4294967295"/>
          </p:nvPr>
        </p:nvSpPr>
        <p:spPr>
          <a:xfrm>
            <a:off x="0" y="0"/>
            <a:ext cx="0" cy="0"/>
          </a:xfrm>
        </p:spPr>
        <p:txBody>
          <a:bodyPr/>
          <a:lstStyle/>
          <a:p>
            <a:pPr>
              <a:spcAft>
                <a:spcPts val="600"/>
              </a:spcAft>
            </a:pPr>
            <a:fld id="{E1F70E87-4818-48F4-88E2-E301CB903448}" type="slidenum">
              <a:rPr lang="en-US" smtClean="0"/>
              <a:pPr>
                <a:spcAft>
                  <a:spcPts val="600"/>
                </a:spcAft>
              </a:pPr>
              <a:t>16</a:t>
            </a:fld>
            <a:endParaRPr lang="en-US"/>
          </a:p>
        </p:txBody>
      </p:sp>
      <p:pic>
        <p:nvPicPr>
          <p:cNvPr id="3" name="Picture 2">
            <a:extLst>
              <a:ext uri="{FF2B5EF4-FFF2-40B4-BE49-F238E27FC236}">
                <a16:creationId xmlns:a16="http://schemas.microsoft.com/office/drawing/2014/main" id="{577D7CB4-B2BE-DA6B-3B41-CFCA7B04D65B}"/>
              </a:ext>
            </a:extLst>
          </p:cNvPr>
          <p:cNvPicPr>
            <a:picLocks noChangeAspect="1"/>
          </p:cNvPicPr>
          <p:nvPr/>
        </p:nvPicPr>
        <p:blipFill>
          <a:blip r:embed="rId4"/>
          <a:stretch>
            <a:fillRect/>
          </a:stretch>
        </p:blipFill>
        <p:spPr>
          <a:xfrm>
            <a:off x="6444747" y="0"/>
            <a:ext cx="4961659" cy="3829055"/>
          </a:xfrm>
          <a:prstGeom prst="rect">
            <a:avLst/>
          </a:prstGeom>
        </p:spPr>
      </p:pic>
      <p:pic>
        <p:nvPicPr>
          <p:cNvPr id="6" name="Picture 5">
            <a:extLst>
              <a:ext uri="{FF2B5EF4-FFF2-40B4-BE49-F238E27FC236}">
                <a16:creationId xmlns:a16="http://schemas.microsoft.com/office/drawing/2014/main" id="{312989DC-0B39-7C9E-176C-538ED706DA5F}"/>
              </a:ext>
            </a:extLst>
          </p:cNvPr>
          <p:cNvPicPr>
            <a:picLocks noChangeAspect="1"/>
          </p:cNvPicPr>
          <p:nvPr/>
        </p:nvPicPr>
        <p:blipFill>
          <a:blip r:embed="rId5"/>
          <a:stretch>
            <a:fillRect/>
          </a:stretch>
        </p:blipFill>
        <p:spPr>
          <a:xfrm>
            <a:off x="6444747" y="3973425"/>
            <a:ext cx="5075591" cy="2884575"/>
          </a:xfrm>
          <a:prstGeom prst="rect">
            <a:avLst/>
          </a:prstGeom>
        </p:spPr>
      </p:pic>
    </p:spTree>
    <p:extLst>
      <p:ext uri="{BB962C8B-B14F-4D97-AF65-F5344CB8AC3E}">
        <p14:creationId xmlns:p14="http://schemas.microsoft.com/office/powerpoint/2010/main" val="4131749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EFEB2-8ED9-F9C8-F355-BAF55094A572}"/>
              </a:ext>
            </a:extLst>
          </p:cNvPr>
          <p:cNvSpPr>
            <a:spLocks noGrp="1"/>
          </p:cNvSpPr>
          <p:nvPr>
            <p:ph type="title"/>
          </p:nvPr>
        </p:nvSpPr>
        <p:spPr/>
        <p:txBody>
          <a:bodyPr/>
          <a:lstStyle/>
          <a:p>
            <a:r>
              <a:rPr lang="en-US"/>
              <a:t>Finding Value</a:t>
            </a:r>
          </a:p>
        </p:txBody>
      </p:sp>
      <p:grpSp>
        <p:nvGrpSpPr>
          <p:cNvPr id="11" name="Group 10">
            <a:extLst>
              <a:ext uri="{FF2B5EF4-FFF2-40B4-BE49-F238E27FC236}">
                <a16:creationId xmlns:a16="http://schemas.microsoft.com/office/drawing/2014/main" id="{44316B3D-C35A-EAF1-3029-EFC975BF2AF7}"/>
              </a:ext>
            </a:extLst>
          </p:cNvPr>
          <p:cNvGrpSpPr/>
          <p:nvPr/>
        </p:nvGrpSpPr>
        <p:grpSpPr>
          <a:xfrm>
            <a:off x="1752600" y="2286000"/>
            <a:ext cx="9220200" cy="3429000"/>
            <a:chOff x="2514600" y="2362200"/>
            <a:chExt cx="9525000" cy="3199150"/>
          </a:xfrm>
        </p:grpSpPr>
        <p:sp>
          <p:nvSpPr>
            <p:cNvPr id="5" name="TextBox 4">
              <a:extLst>
                <a:ext uri="{FF2B5EF4-FFF2-40B4-BE49-F238E27FC236}">
                  <a16:creationId xmlns:a16="http://schemas.microsoft.com/office/drawing/2014/main" id="{EC4B7AE1-26E5-8E16-A99D-0BA99D08F372}"/>
                </a:ext>
              </a:extLst>
            </p:cNvPr>
            <p:cNvSpPr txBox="1"/>
            <p:nvPr/>
          </p:nvSpPr>
          <p:spPr>
            <a:xfrm>
              <a:off x="2514600" y="3276600"/>
              <a:ext cx="29718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Franklin Gothic Medium"/>
                  <a:ea typeface="+mn-ea"/>
                  <a:cs typeface="+mn-cs"/>
                </a:rPr>
                <a:t>Value</a:t>
              </a:r>
            </a:p>
          </p:txBody>
        </p:sp>
        <p:sp>
          <p:nvSpPr>
            <p:cNvPr id="6" name="TextBox 5">
              <a:extLst>
                <a:ext uri="{FF2B5EF4-FFF2-40B4-BE49-F238E27FC236}">
                  <a16:creationId xmlns:a16="http://schemas.microsoft.com/office/drawing/2014/main" id="{CE08115C-C34E-2C2C-D02C-AAB0322611A4}"/>
                </a:ext>
              </a:extLst>
            </p:cNvPr>
            <p:cNvSpPr txBox="1"/>
            <p:nvPr/>
          </p:nvSpPr>
          <p:spPr>
            <a:xfrm>
              <a:off x="5715000" y="3276600"/>
              <a:ext cx="17526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Franklin Gothic Medium"/>
                  <a:ea typeface="+mn-ea"/>
                  <a:cs typeface="+mn-cs"/>
                </a:rPr>
                <a:t>═</a:t>
              </a:r>
            </a:p>
          </p:txBody>
        </p:sp>
        <p:sp>
          <p:nvSpPr>
            <p:cNvPr id="7" name="TextBox 6">
              <a:extLst>
                <a:ext uri="{FF2B5EF4-FFF2-40B4-BE49-F238E27FC236}">
                  <a16:creationId xmlns:a16="http://schemas.microsoft.com/office/drawing/2014/main" id="{691C1565-9E8A-DFB7-C597-63B1D03763EF}"/>
                </a:ext>
              </a:extLst>
            </p:cNvPr>
            <p:cNvSpPr txBox="1"/>
            <p:nvPr/>
          </p:nvSpPr>
          <p:spPr>
            <a:xfrm>
              <a:off x="7086600" y="2362200"/>
              <a:ext cx="4343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Franklin Gothic Medium"/>
                  <a:ea typeface="+mn-ea"/>
                  <a:cs typeface="+mn-cs"/>
                </a:rPr>
                <a:t>Quality</a:t>
              </a:r>
            </a:p>
          </p:txBody>
        </p:sp>
        <p:sp>
          <p:nvSpPr>
            <p:cNvPr id="8" name="TextBox 7">
              <a:extLst>
                <a:ext uri="{FF2B5EF4-FFF2-40B4-BE49-F238E27FC236}">
                  <a16:creationId xmlns:a16="http://schemas.microsoft.com/office/drawing/2014/main" id="{3D227850-3438-A5F3-0F7C-6884B882C74E}"/>
                </a:ext>
              </a:extLst>
            </p:cNvPr>
            <p:cNvSpPr txBox="1"/>
            <p:nvPr/>
          </p:nvSpPr>
          <p:spPr>
            <a:xfrm>
              <a:off x="7696200" y="4114800"/>
              <a:ext cx="4343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Franklin Gothic Medium"/>
                  <a:ea typeface="+mn-ea"/>
                  <a:cs typeface="+mn-cs"/>
                </a:rPr>
                <a:t>Cost</a:t>
              </a:r>
            </a:p>
          </p:txBody>
        </p:sp>
        <p:cxnSp>
          <p:nvCxnSpPr>
            <p:cNvPr id="10" name="Straight Connector 9">
              <a:extLst>
                <a:ext uri="{FF2B5EF4-FFF2-40B4-BE49-F238E27FC236}">
                  <a16:creationId xmlns:a16="http://schemas.microsoft.com/office/drawing/2014/main" id="{26593CC5-F4D2-81EB-13D2-5EA7B6D43F94}"/>
                </a:ext>
              </a:extLst>
            </p:cNvPr>
            <p:cNvCxnSpPr/>
            <p:nvPr/>
          </p:nvCxnSpPr>
          <p:spPr>
            <a:xfrm>
              <a:off x="7086600" y="4022110"/>
              <a:ext cx="3810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7BED89F-9A4A-1264-A209-14C3B086556D}"/>
              </a:ext>
            </a:extLst>
          </p:cNvPr>
          <p:cNvSpPr txBox="1"/>
          <p:nvPr/>
        </p:nvSpPr>
        <p:spPr>
          <a:xfrm>
            <a:off x="5772607" y="2291579"/>
            <a:ext cx="5200193" cy="14465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Franklin Gothic Medium"/>
                <a:ea typeface="+mn-ea"/>
                <a:cs typeface="+mn-cs"/>
              </a:rPr>
              <a:t>Outcomes</a:t>
            </a:r>
          </a:p>
        </p:txBody>
      </p:sp>
    </p:spTree>
    <p:extLst>
      <p:ext uri="{BB962C8B-B14F-4D97-AF65-F5344CB8AC3E}">
        <p14:creationId xmlns:p14="http://schemas.microsoft.com/office/powerpoint/2010/main" val="3844090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BB0824-45F0-D13D-CD68-A08929352B97}"/>
              </a:ext>
            </a:extLst>
          </p:cNvPr>
          <p:cNvSpPr>
            <a:spLocks noGrp="1"/>
          </p:cNvSpPr>
          <p:nvPr>
            <p:ph type="title"/>
          </p:nvPr>
        </p:nvSpPr>
        <p:spPr/>
        <p:txBody>
          <a:bodyPr/>
          <a:lstStyle/>
          <a:p>
            <a:pPr algn="ctr"/>
            <a:r>
              <a:rPr lang="en-US" sz="3600"/>
              <a:t>Supply Chain Management Tools</a:t>
            </a:r>
            <a:br>
              <a:rPr lang="en-US" sz="3600"/>
            </a:br>
            <a:r>
              <a:rPr lang="en-US" sz="3600"/>
              <a:t>Sourcing </a:t>
            </a:r>
            <a:br>
              <a:rPr lang="en-US" sz="3600"/>
            </a:br>
            <a:r>
              <a:rPr lang="en-US" sz="3600"/>
              <a:t>Value Analysis </a:t>
            </a:r>
            <a:br>
              <a:rPr lang="en-US" sz="3600"/>
            </a:br>
            <a:r>
              <a:rPr lang="en-US" sz="3600"/>
              <a:t>Data Management</a:t>
            </a:r>
          </a:p>
        </p:txBody>
      </p:sp>
    </p:spTree>
    <p:extLst>
      <p:ext uri="{BB962C8B-B14F-4D97-AF65-F5344CB8AC3E}">
        <p14:creationId xmlns:p14="http://schemas.microsoft.com/office/powerpoint/2010/main" val="3507414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64C01-6E5C-411D-8CE5-4BB9338893F0}"/>
              </a:ext>
            </a:extLst>
          </p:cNvPr>
          <p:cNvSpPr>
            <a:spLocks noGrp="1"/>
          </p:cNvSpPr>
          <p:nvPr>
            <p:ph type="title"/>
          </p:nvPr>
        </p:nvSpPr>
        <p:spPr>
          <a:xfrm>
            <a:off x="495300" y="0"/>
            <a:ext cx="10972800" cy="904568"/>
          </a:xfrm>
        </p:spPr>
        <p:txBody>
          <a:bodyPr/>
          <a:lstStyle/>
          <a:p>
            <a:r>
              <a:rPr lang="en-US"/>
              <a:t>Sourcing Organization Chart</a:t>
            </a:r>
          </a:p>
        </p:txBody>
      </p:sp>
      <p:graphicFrame>
        <p:nvGraphicFramePr>
          <p:cNvPr id="8" name="Content Placeholder 7">
            <a:extLst>
              <a:ext uri="{FF2B5EF4-FFF2-40B4-BE49-F238E27FC236}">
                <a16:creationId xmlns:a16="http://schemas.microsoft.com/office/drawing/2014/main" id="{913CC41B-D562-4CE1-9E8D-AA9B84161EF2}"/>
              </a:ext>
            </a:extLst>
          </p:cNvPr>
          <p:cNvGraphicFramePr>
            <a:graphicFrameLocks noGrp="1"/>
          </p:cNvGraphicFramePr>
          <p:nvPr>
            <p:ph sz="quarter" idx="13"/>
            <p:extLst>
              <p:ext uri="{D42A27DB-BD31-4B8C-83A1-F6EECF244321}">
                <p14:modId xmlns:p14="http://schemas.microsoft.com/office/powerpoint/2010/main" val="3821673860"/>
              </p:ext>
            </p:extLst>
          </p:nvPr>
        </p:nvGraphicFramePr>
        <p:xfrm>
          <a:off x="503238" y="904568"/>
          <a:ext cx="10964862" cy="529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38C8371-DE60-424F-9CBC-57835321D9D4}"/>
              </a:ext>
            </a:extLst>
          </p:cNvPr>
          <p:cNvSpPr txBox="1"/>
          <p:nvPr/>
        </p:nvSpPr>
        <p:spPr>
          <a:xfrm>
            <a:off x="6096001" y="3429000"/>
            <a:ext cx="5107912" cy="2050870"/>
          </a:xfrm>
          <a:prstGeom prst="rect">
            <a:avLst/>
          </a:prstGeom>
          <a:ln w="38100"/>
        </p:spPr>
        <p:style>
          <a:lnRef idx="2">
            <a:schemeClr val="accent3"/>
          </a:lnRef>
          <a:fillRef idx="1">
            <a:schemeClr val="lt1"/>
          </a:fillRef>
          <a:effectRef idx="0">
            <a:schemeClr val="accent3"/>
          </a:effectRef>
          <a:fontRef idx="minor">
            <a:schemeClr val="dk1"/>
          </a:fontRef>
        </p:style>
        <p:txBody>
          <a:bodyPr wrap="square" lIns="0" tIns="0" rIns="0" bIns="0" rtlCol="0">
            <a:noAutofit/>
          </a:bodyPr>
          <a:lstStyle/>
          <a:p>
            <a:pPr marL="461963" indent="-180975" algn="l"/>
            <a:r>
              <a:rPr lang="en-US" sz="1600">
                <a:solidFill>
                  <a:srgbClr val="585858"/>
                </a:solidFill>
              </a:rPr>
              <a:t>Responsible for:</a:t>
            </a:r>
          </a:p>
          <a:p>
            <a:pPr marL="461963" indent="-180975" algn="l">
              <a:buFont typeface="Arial" panose="020B0604020202020204" pitchFamily="34" charset="0"/>
              <a:buChar char="•"/>
            </a:pPr>
            <a:r>
              <a:rPr lang="en-US" sz="1600">
                <a:solidFill>
                  <a:srgbClr val="585858"/>
                </a:solidFill>
              </a:rPr>
              <a:t>All supply/product contracting</a:t>
            </a:r>
          </a:p>
          <a:p>
            <a:pPr marL="461963" indent="-180975" algn="l">
              <a:buFont typeface="Arial" panose="020B0604020202020204" pitchFamily="34" charset="0"/>
              <a:buChar char="•"/>
            </a:pPr>
            <a:r>
              <a:rPr lang="en-US" sz="1600">
                <a:solidFill>
                  <a:srgbClr val="585858"/>
                </a:solidFill>
              </a:rPr>
              <a:t>New product process</a:t>
            </a:r>
          </a:p>
          <a:p>
            <a:pPr marL="461963" indent="-180975" algn="l">
              <a:buFont typeface="Arial" panose="020B0604020202020204" pitchFamily="34" charset="0"/>
              <a:buChar char="•"/>
            </a:pPr>
            <a:r>
              <a:rPr lang="en-US" sz="1600">
                <a:solidFill>
                  <a:srgbClr val="585858"/>
                </a:solidFill>
              </a:rPr>
              <a:t>Value analysis information</a:t>
            </a:r>
          </a:p>
          <a:p>
            <a:pPr marL="461963" indent="-180975" algn="l">
              <a:buFont typeface="Arial" panose="020B0604020202020204" pitchFamily="34" charset="0"/>
              <a:buChar char="•"/>
            </a:pPr>
            <a:r>
              <a:rPr lang="en-US" sz="1600">
                <a:solidFill>
                  <a:srgbClr val="585858"/>
                </a:solidFill>
              </a:rPr>
              <a:t>Contract compliance monitoring</a:t>
            </a:r>
          </a:p>
          <a:p>
            <a:pPr marL="461963" indent="-180975" algn="l">
              <a:buFont typeface="Arial" panose="020B0604020202020204" pitchFamily="34" charset="0"/>
              <a:buChar char="•"/>
            </a:pPr>
            <a:r>
              <a:rPr lang="en-US" sz="1600">
                <a:solidFill>
                  <a:srgbClr val="585858"/>
                </a:solidFill>
              </a:rPr>
              <a:t>Addressing product shortages</a:t>
            </a:r>
          </a:p>
          <a:p>
            <a:pPr marL="461963" indent="-180975" algn="l">
              <a:buFont typeface="Arial" panose="020B0604020202020204" pitchFamily="34" charset="0"/>
              <a:buChar char="•"/>
            </a:pPr>
            <a:r>
              <a:rPr lang="en-US" sz="1600">
                <a:solidFill>
                  <a:srgbClr val="585858"/>
                </a:solidFill>
              </a:rPr>
              <a:t>Facilitating product change implementation</a:t>
            </a:r>
          </a:p>
          <a:p>
            <a:pPr marL="461963" indent="-180975" algn="l">
              <a:buFont typeface="Arial" panose="020B0604020202020204" pitchFamily="34" charset="0"/>
              <a:buChar char="•"/>
            </a:pPr>
            <a:r>
              <a:rPr lang="en-US" sz="1600">
                <a:solidFill>
                  <a:srgbClr val="585858"/>
                </a:solidFill>
              </a:rPr>
              <a:t>Vendor Management</a:t>
            </a:r>
          </a:p>
        </p:txBody>
      </p:sp>
    </p:spTree>
    <p:extLst>
      <p:ext uri="{BB962C8B-B14F-4D97-AF65-F5344CB8AC3E}">
        <p14:creationId xmlns:p14="http://schemas.microsoft.com/office/powerpoint/2010/main" val="145946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A city next to a body of water&#10;&#10;Description automatically generated with medium confidence">
            <a:extLst>
              <a:ext uri="{FF2B5EF4-FFF2-40B4-BE49-F238E27FC236}">
                <a16:creationId xmlns:a16="http://schemas.microsoft.com/office/drawing/2014/main" id="{8A811127-30CC-4D15-97C2-7233F51E650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2361" b="12361"/>
          <a:stretch>
            <a:fillRect/>
          </a:stretch>
        </p:blipFill>
        <p:spPr/>
      </p:pic>
      <p:sp>
        <p:nvSpPr>
          <p:cNvPr id="3" name="TextBox 2">
            <a:extLst>
              <a:ext uri="{FF2B5EF4-FFF2-40B4-BE49-F238E27FC236}">
                <a16:creationId xmlns:a16="http://schemas.microsoft.com/office/drawing/2014/main" id="{BA4330F2-55D7-0ADF-64EA-F8A40D200E16}"/>
              </a:ext>
            </a:extLst>
          </p:cNvPr>
          <p:cNvSpPr txBox="1"/>
          <p:nvPr/>
        </p:nvSpPr>
        <p:spPr>
          <a:xfrm>
            <a:off x="5285433" y="6330462"/>
            <a:ext cx="6189785" cy="393192"/>
          </a:xfrm>
          <a:prstGeom prst="rect">
            <a:avLst/>
          </a:prstGeom>
          <a:noFill/>
        </p:spPr>
        <p:txBody>
          <a:bodyPr wrap="square" lIns="0" tIns="0" rIns="0" bIns="0" rtlCol="0">
            <a:noAutofit/>
          </a:bodyPr>
          <a:lstStyle/>
          <a:p>
            <a:pPr algn="l"/>
            <a:r>
              <a:rPr lang="en-US">
                <a:solidFill>
                  <a:schemeClr val="bg1"/>
                </a:solidFill>
              </a:rPr>
              <a:t>Thank you for being here and to MAHRMM</a:t>
            </a:r>
          </a:p>
        </p:txBody>
      </p:sp>
    </p:spTree>
    <p:extLst>
      <p:ext uri="{BB962C8B-B14F-4D97-AF65-F5344CB8AC3E}">
        <p14:creationId xmlns:p14="http://schemas.microsoft.com/office/powerpoint/2010/main" val="88462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8CC11E2-6782-5D61-4A06-4ECB13E8C456}"/>
              </a:ext>
            </a:extLst>
          </p:cNvPr>
          <p:cNvSpPr>
            <a:spLocks noGrp="1"/>
          </p:cNvSpPr>
          <p:nvPr>
            <p:ph type="ctrTitle"/>
          </p:nvPr>
        </p:nvSpPr>
        <p:spPr>
          <a:xfrm>
            <a:off x="502920" y="201168"/>
            <a:ext cx="7726680" cy="1005840"/>
          </a:xfrm>
        </p:spPr>
        <p:txBody>
          <a:bodyPr/>
          <a:lstStyle/>
          <a:p>
            <a:r>
              <a:rPr lang="en-US" sz="3600"/>
              <a:t>Sourcing and Value Analysis</a:t>
            </a:r>
          </a:p>
        </p:txBody>
      </p:sp>
      <p:sp>
        <p:nvSpPr>
          <p:cNvPr id="14" name="Subtitle 2">
            <a:extLst>
              <a:ext uri="{FF2B5EF4-FFF2-40B4-BE49-F238E27FC236}">
                <a16:creationId xmlns:a16="http://schemas.microsoft.com/office/drawing/2014/main" id="{7D0929DB-613E-BCF1-11E4-5ED538B7AE47}"/>
              </a:ext>
            </a:extLst>
          </p:cNvPr>
          <p:cNvSpPr>
            <a:spLocks noGrp="1"/>
          </p:cNvSpPr>
          <p:nvPr>
            <p:ph type="subTitle" idx="1"/>
          </p:nvPr>
        </p:nvSpPr>
        <p:spPr>
          <a:xfrm>
            <a:off x="502920" y="1325880"/>
            <a:ext cx="7726680" cy="548640"/>
          </a:xfrm>
        </p:spPr>
        <p:txBody>
          <a:bodyPr/>
          <a:lstStyle/>
          <a:p>
            <a:r>
              <a:rPr lang="en-US"/>
              <a:t>Delivery to Stakeholders</a:t>
            </a:r>
          </a:p>
        </p:txBody>
      </p:sp>
      <p:pic>
        <p:nvPicPr>
          <p:cNvPr id="7" name="Content Placeholder 6">
            <a:extLst>
              <a:ext uri="{FF2B5EF4-FFF2-40B4-BE49-F238E27FC236}">
                <a16:creationId xmlns:a16="http://schemas.microsoft.com/office/drawing/2014/main" id="{F3AFAA2A-16FD-8238-DB71-9A2FD884E53C}"/>
              </a:ext>
            </a:extLst>
          </p:cNvPr>
          <p:cNvPicPr>
            <a:picLocks noGrp="1" noChangeAspect="1"/>
          </p:cNvPicPr>
          <p:nvPr>
            <p:ph type="pic" sz="quarter" idx="10"/>
          </p:nvPr>
        </p:nvPicPr>
        <p:blipFill>
          <a:blip r:embed="rId3"/>
          <a:stretch/>
        </p:blipFill>
        <p:spPr>
          <a:xfrm>
            <a:off x="-1" y="2576437"/>
            <a:ext cx="8666481" cy="3259606"/>
          </a:xfrm>
          <a:noFill/>
        </p:spPr>
      </p:pic>
      <p:sp>
        <p:nvSpPr>
          <p:cNvPr id="2" name="Slide Number Placeholder 1" hidden="1">
            <a:extLst>
              <a:ext uri="{FF2B5EF4-FFF2-40B4-BE49-F238E27FC236}">
                <a16:creationId xmlns:a16="http://schemas.microsoft.com/office/drawing/2014/main" id="{FB175EBD-5F56-DA8C-E251-600FA0E267BE}"/>
              </a:ext>
            </a:extLst>
          </p:cNvPr>
          <p:cNvSpPr>
            <a:spLocks noGrp="1"/>
          </p:cNvSpPr>
          <p:nvPr>
            <p:ph type="sldNum" sz="quarter" idx="4294967295"/>
          </p:nvPr>
        </p:nvSpPr>
        <p:spPr>
          <a:xfrm>
            <a:off x="11679936" y="6464808"/>
            <a:ext cx="512064" cy="393192"/>
          </a:xfrm>
        </p:spPr>
        <p:txBody>
          <a:bodyPr/>
          <a:lstStyle/>
          <a:p>
            <a:pPr>
              <a:spcAft>
                <a:spcPts val="600"/>
              </a:spcAft>
            </a:pPr>
            <a:fld id="{E1F70E87-4818-48F4-88E2-E301CB903448}" type="slidenum">
              <a:rPr lang="en-US" smtClean="0"/>
              <a:pPr>
                <a:spcAft>
                  <a:spcPts val="600"/>
                </a:spcAft>
              </a:pPr>
              <a:t>20</a:t>
            </a:fld>
            <a:endParaRPr lang="en-US"/>
          </a:p>
        </p:txBody>
      </p:sp>
      <p:sp>
        <p:nvSpPr>
          <p:cNvPr id="8" name="TextBox 7">
            <a:extLst>
              <a:ext uri="{FF2B5EF4-FFF2-40B4-BE49-F238E27FC236}">
                <a16:creationId xmlns:a16="http://schemas.microsoft.com/office/drawing/2014/main" id="{C9BC1E04-0FBB-6FF4-8B72-14E9A518F50B}"/>
              </a:ext>
            </a:extLst>
          </p:cNvPr>
          <p:cNvSpPr txBox="1"/>
          <p:nvPr/>
        </p:nvSpPr>
        <p:spPr>
          <a:xfrm>
            <a:off x="9702800" y="3017520"/>
            <a:ext cx="2336800" cy="2650006"/>
          </a:xfrm>
          <a:prstGeom prst="rect">
            <a:avLst/>
          </a:prstGeom>
          <a:noFill/>
        </p:spPr>
        <p:txBody>
          <a:bodyPr wrap="square" lIns="0" tIns="0" rIns="0" bIns="0" rtlCol="0">
            <a:noAutofit/>
          </a:bodyPr>
          <a:lstStyle/>
          <a:p>
            <a:pPr algn="l"/>
            <a:r>
              <a:rPr lang="en-US">
                <a:solidFill>
                  <a:schemeClr val="bg1"/>
                </a:solidFill>
              </a:rPr>
              <a:t>Healthcare Stakeholders:</a:t>
            </a:r>
          </a:p>
          <a:p>
            <a:pPr algn="l"/>
            <a:endParaRPr lang="en-US">
              <a:solidFill>
                <a:schemeClr val="bg1"/>
              </a:solidFill>
            </a:endParaRPr>
          </a:p>
          <a:p>
            <a:pPr algn="l"/>
            <a:r>
              <a:rPr lang="en-US">
                <a:solidFill>
                  <a:schemeClr val="bg1"/>
                </a:solidFill>
              </a:rPr>
              <a:t>Patients and Providers</a:t>
            </a:r>
          </a:p>
          <a:p>
            <a:pPr algn="l"/>
            <a:endParaRPr lang="en-US">
              <a:solidFill>
                <a:schemeClr val="bg1"/>
              </a:solidFill>
            </a:endParaRPr>
          </a:p>
          <a:p>
            <a:pPr algn="l"/>
            <a:r>
              <a:rPr lang="en-US">
                <a:solidFill>
                  <a:schemeClr val="bg1"/>
                </a:solidFill>
              </a:rPr>
              <a:t>Vendors Relationships</a:t>
            </a:r>
          </a:p>
        </p:txBody>
      </p:sp>
    </p:spTree>
    <p:extLst>
      <p:ext uri="{BB962C8B-B14F-4D97-AF65-F5344CB8AC3E}">
        <p14:creationId xmlns:p14="http://schemas.microsoft.com/office/powerpoint/2010/main" val="222488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45B872A-0202-877D-7FE1-F470826C2329}"/>
              </a:ext>
            </a:extLst>
          </p:cNvPr>
          <p:cNvSpPr>
            <a:spLocks noGrp="1"/>
          </p:cNvSpPr>
          <p:nvPr>
            <p:ph type="body" sz="quarter" idx="15"/>
          </p:nvPr>
        </p:nvSpPr>
        <p:spPr/>
        <p:txBody>
          <a:bodyPr/>
          <a:lstStyle/>
          <a:p>
            <a:r>
              <a:rPr lang="en-US"/>
              <a:t>Sourcing</a:t>
            </a:r>
          </a:p>
        </p:txBody>
      </p:sp>
      <p:sp>
        <p:nvSpPr>
          <p:cNvPr id="7" name="Content Placeholder 6">
            <a:extLst>
              <a:ext uri="{FF2B5EF4-FFF2-40B4-BE49-F238E27FC236}">
                <a16:creationId xmlns:a16="http://schemas.microsoft.com/office/drawing/2014/main" id="{0EACDE87-D78F-F0C2-F556-65103D80198B}"/>
              </a:ext>
            </a:extLst>
          </p:cNvPr>
          <p:cNvSpPr>
            <a:spLocks noGrp="1"/>
          </p:cNvSpPr>
          <p:nvPr>
            <p:ph sz="quarter" idx="13"/>
          </p:nvPr>
        </p:nvSpPr>
        <p:spPr>
          <a:xfrm>
            <a:off x="503237" y="2644727"/>
            <a:ext cx="4768559" cy="3483023"/>
          </a:xfrm>
        </p:spPr>
        <p:txBody>
          <a:bodyPr/>
          <a:lstStyle/>
          <a:p>
            <a:pPr marL="0" indent="0">
              <a:buNone/>
            </a:pPr>
            <a:r>
              <a:rPr lang="en-US" sz="2000"/>
              <a:t>Strategic Sourcing is a </a:t>
            </a:r>
            <a:r>
              <a:rPr lang="en-US" sz="2000">
                <a:solidFill>
                  <a:srgbClr val="FF0000"/>
                </a:solidFill>
              </a:rPr>
              <a:t>process</a:t>
            </a:r>
            <a:r>
              <a:rPr lang="en-US" sz="2000"/>
              <a:t> that minimizes supply risk across the procurement process by improving supplier selection and providing better visibility into purchasing </a:t>
            </a:r>
            <a:r>
              <a:rPr lang="en-US" sz="2000">
                <a:solidFill>
                  <a:srgbClr val="FF0000"/>
                </a:solidFill>
              </a:rPr>
              <a:t>data</a:t>
            </a:r>
            <a:r>
              <a:rPr lang="en-US" sz="2000"/>
              <a:t> and forecasting. </a:t>
            </a:r>
          </a:p>
        </p:txBody>
      </p:sp>
      <p:sp>
        <p:nvSpPr>
          <p:cNvPr id="10" name="Text Placeholder 9">
            <a:extLst>
              <a:ext uri="{FF2B5EF4-FFF2-40B4-BE49-F238E27FC236}">
                <a16:creationId xmlns:a16="http://schemas.microsoft.com/office/drawing/2014/main" id="{6DBF7E80-F75F-2859-CA16-AAC9A5184C2F}"/>
              </a:ext>
            </a:extLst>
          </p:cNvPr>
          <p:cNvSpPr>
            <a:spLocks noGrp="1"/>
          </p:cNvSpPr>
          <p:nvPr>
            <p:ph type="body" sz="quarter" idx="16"/>
          </p:nvPr>
        </p:nvSpPr>
        <p:spPr/>
        <p:txBody>
          <a:bodyPr/>
          <a:lstStyle/>
          <a:p>
            <a:r>
              <a:rPr lang="en-US"/>
              <a:t>Value Analysis</a:t>
            </a:r>
          </a:p>
        </p:txBody>
      </p:sp>
      <p:sp>
        <p:nvSpPr>
          <p:cNvPr id="3" name="Title 2">
            <a:extLst>
              <a:ext uri="{FF2B5EF4-FFF2-40B4-BE49-F238E27FC236}">
                <a16:creationId xmlns:a16="http://schemas.microsoft.com/office/drawing/2014/main" id="{1D8BCF97-4983-90BC-56B7-D2893949A575}"/>
              </a:ext>
            </a:extLst>
          </p:cNvPr>
          <p:cNvSpPr>
            <a:spLocks noGrp="1"/>
          </p:cNvSpPr>
          <p:nvPr>
            <p:ph type="title"/>
          </p:nvPr>
        </p:nvSpPr>
        <p:spPr/>
        <p:txBody>
          <a:bodyPr/>
          <a:lstStyle/>
          <a:p>
            <a:r>
              <a:rPr lang="en-US"/>
              <a:t>Processes that work together in Healthcare</a:t>
            </a:r>
          </a:p>
        </p:txBody>
      </p:sp>
      <p:sp>
        <p:nvSpPr>
          <p:cNvPr id="11" name="Content Placeholder 6">
            <a:extLst>
              <a:ext uri="{FF2B5EF4-FFF2-40B4-BE49-F238E27FC236}">
                <a16:creationId xmlns:a16="http://schemas.microsoft.com/office/drawing/2014/main" id="{3F7EFB85-7188-BE91-AB9D-714BE9AB4809}"/>
              </a:ext>
            </a:extLst>
          </p:cNvPr>
          <p:cNvSpPr txBox="1">
            <a:spLocks/>
          </p:cNvSpPr>
          <p:nvPr/>
        </p:nvSpPr>
        <p:spPr>
          <a:xfrm>
            <a:off x="6172200" y="2644726"/>
            <a:ext cx="4768559" cy="3483023"/>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A Systematic </a:t>
            </a:r>
            <a:r>
              <a:rPr lang="en-US" sz="2000">
                <a:solidFill>
                  <a:srgbClr val="FF0000"/>
                </a:solidFill>
              </a:rPr>
              <a:t>process</a:t>
            </a:r>
            <a:r>
              <a:rPr lang="en-US" sz="2000"/>
              <a:t> to review clinical products, equipment and technologies to evaluate their clinical efficacy, safety and impact on organizational resources.</a:t>
            </a:r>
          </a:p>
          <a:p>
            <a:pPr marL="0" indent="0">
              <a:buFont typeface="Arial" panose="020B0604020202020204" pitchFamily="34" charset="0"/>
              <a:buNone/>
            </a:pPr>
            <a:endParaRPr lang="en-US" sz="1050"/>
          </a:p>
          <a:p>
            <a:pPr marL="0" indent="0">
              <a:buFont typeface="Arial" panose="020B0604020202020204" pitchFamily="34" charset="0"/>
              <a:buNone/>
            </a:pPr>
            <a:endParaRPr lang="en-US" sz="1050"/>
          </a:p>
          <a:p>
            <a:pPr marL="0" indent="0">
              <a:buFont typeface="Arial" panose="020B0604020202020204" pitchFamily="34" charset="0"/>
              <a:buNone/>
            </a:pPr>
            <a:r>
              <a:rPr lang="en-US" sz="1050"/>
              <a:t>Source:  Association healthcare Value Analysis Professionals</a:t>
            </a:r>
          </a:p>
          <a:p>
            <a:endParaRPr lang="en-US"/>
          </a:p>
        </p:txBody>
      </p:sp>
    </p:spTree>
    <p:extLst>
      <p:ext uri="{BB962C8B-B14F-4D97-AF65-F5344CB8AC3E}">
        <p14:creationId xmlns:p14="http://schemas.microsoft.com/office/powerpoint/2010/main" val="971325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CEA80-5A0B-8318-B2C5-22AE2F5BD36C}"/>
              </a:ext>
            </a:extLst>
          </p:cNvPr>
          <p:cNvSpPr>
            <a:spLocks noGrp="1"/>
          </p:cNvSpPr>
          <p:nvPr>
            <p:ph type="title"/>
          </p:nvPr>
        </p:nvSpPr>
        <p:spPr/>
        <p:txBody>
          <a:bodyPr/>
          <a:lstStyle/>
          <a:p>
            <a:r>
              <a:rPr lang="en-US"/>
              <a:t>Value Analysis Team Responsibilities</a:t>
            </a:r>
          </a:p>
        </p:txBody>
      </p:sp>
      <p:sp>
        <p:nvSpPr>
          <p:cNvPr id="4" name="Content Placeholder 3">
            <a:extLst>
              <a:ext uri="{FF2B5EF4-FFF2-40B4-BE49-F238E27FC236}">
                <a16:creationId xmlns:a16="http://schemas.microsoft.com/office/drawing/2014/main" id="{F14A61BA-04B3-B498-0335-532672F17893}"/>
              </a:ext>
            </a:extLst>
          </p:cNvPr>
          <p:cNvSpPr>
            <a:spLocks noGrp="1"/>
          </p:cNvSpPr>
          <p:nvPr>
            <p:ph sz="quarter" idx="13"/>
          </p:nvPr>
        </p:nvSpPr>
        <p:spPr/>
        <p:txBody>
          <a:bodyPr/>
          <a:lstStyle/>
          <a:p>
            <a:r>
              <a:rPr lang="en-US" sz="2000" b="1">
                <a:latin typeface="+mn-lt"/>
              </a:rPr>
              <a:t>COMPLIANCE </a:t>
            </a:r>
            <a:r>
              <a:rPr lang="en-US" sz="2000">
                <a:latin typeface="+mn-lt"/>
              </a:rPr>
              <a:t>– monitor, communication, change agents</a:t>
            </a:r>
          </a:p>
          <a:p>
            <a:pPr lvl="1">
              <a:lnSpc>
                <a:spcPct val="100000"/>
              </a:lnSpc>
              <a:spcBef>
                <a:spcPts val="0"/>
              </a:spcBef>
            </a:pPr>
            <a:r>
              <a:rPr lang="en-US" sz="2000"/>
              <a:t>Contractual</a:t>
            </a:r>
          </a:p>
          <a:p>
            <a:pPr lvl="1">
              <a:lnSpc>
                <a:spcPct val="100000"/>
              </a:lnSpc>
              <a:spcBef>
                <a:spcPts val="0"/>
              </a:spcBef>
            </a:pPr>
            <a:r>
              <a:rPr lang="en-US" sz="2000"/>
              <a:t>SRT Initiatives (Utilization Changes)</a:t>
            </a:r>
          </a:p>
          <a:p>
            <a:endParaRPr lang="en-US" sz="2000" b="1">
              <a:latin typeface="+mn-lt"/>
            </a:endParaRPr>
          </a:p>
          <a:p>
            <a:r>
              <a:rPr lang="en-US" sz="2000" b="1">
                <a:latin typeface="+mn-lt"/>
              </a:rPr>
              <a:t>PRODUCT DECISIONS </a:t>
            </a:r>
            <a:r>
              <a:rPr lang="en-US" sz="2000">
                <a:latin typeface="+mn-lt"/>
              </a:rPr>
              <a:t>– vetting, communication, change agents</a:t>
            </a:r>
          </a:p>
          <a:p>
            <a:pPr lvl="1">
              <a:lnSpc>
                <a:spcPct val="100000"/>
              </a:lnSpc>
              <a:spcBef>
                <a:spcPts val="0"/>
              </a:spcBef>
            </a:pPr>
            <a:r>
              <a:rPr lang="en-US" sz="2000"/>
              <a:t>New Product Introduction</a:t>
            </a:r>
          </a:p>
          <a:p>
            <a:pPr lvl="1">
              <a:lnSpc>
                <a:spcPct val="100000"/>
              </a:lnSpc>
              <a:spcBef>
                <a:spcPts val="0"/>
              </a:spcBef>
            </a:pPr>
            <a:r>
              <a:rPr lang="en-US" sz="2000"/>
              <a:t>Product Changes due to market conditions, conversions, contractual</a:t>
            </a:r>
          </a:p>
          <a:p>
            <a:endParaRPr lang="en-US" sz="2000" b="1">
              <a:latin typeface="+mn-lt"/>
            </a:endParaRPr>
          </a:p>
          <a:p>
            <a:r>
              <a:rPr lang="en-US" sz="2000" b="1">
                <a:latin typeface="+mn-lt"/>
              </a:rPr>
              <a:t>Utilization/Standardization – overall supply cost per case</a:t>
            </a:r>
          </a:p>
          <a:p>
            <a:pPr lvl="1">
              <a:lnSpc>
                <a:spcPct val="100000"/>
              </a:lnSpc>
              <a:spcBef>
                <a:spcPts val="0"/>
              </a:spcBef>
            </a:pPr>
            <a:r>
              <a:rPr lang="en-US" sz="2000"/>
              <a:t>Supply cost per product, as a set of products for a case, usage of products in procedures</a:t>
            </a:r>
          </a:p>
          <a:p>
            <a:pPr lvl="1">
              <a:lnSpc>
                <a:spcPct val="100000"/>
              </a:lnSpc>
              <a:spcBef>
                <a:spcPts val="0"/>
              </a:spcBef>
            </a:pPr>
            <a:r>
              <a:rPr lang="en-US" sz="2000"/>
              <a:t>Operational efficiency and effectiveness	</a:t>
            </a:r>
          </a:p>
        </p:txBody>
      </p:sp>
    </p:spTree>
    <p:extLst>
      <p:ext uri="{BB962C8B-B14F-4D97-AF65-F5344CB8AC3E}">
        <p14:creationId xmlns:p14="http://schemas.microsoft.com/office/powerpoint/2010/main" val="441656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90CC6-7C4A-B7A9-4EBC-7889661AE7F1}"/>
              </a:ext>
            </a:extLst>
          </p:cNvPr>
          <p:cNvSpPr>
            <a:spLocks noGrp="1"/>
          </p:cNvSpPr>
          <p:nvPr>
            <p:ph type="sldNum" sz="quarter" idx="12"/>
          </p:nvPr>
        </p:nvSpPr>
        <p:spPr/>
        <p:txBody>
          <a:bodyPr/>
          <a:lstStyle/>
          <a:p>
            <a:fld id="{E1F70E87-4818-48F4-88E2-E301CB903448}" type="slidenum">
              <a:rPr lang="en-US" smtClean="0"/>
              <a:pPr/>
              <a:t>23</a:t>
            </a:fld>
            <a:endParaRPr lang="en-US"/>
          </a:p>
        </p:txBody>
      </p:sp>
      <p:sp>
        <p:nvSpPr>
          <p:cNvPr id="8" name="Title 7">
            <a:extLst>
              <a:ext uri="{FF2B5EF4-FFF2-40B4-BE49-F238E27FC236}">
                <a16:creationId xmlns:a16="http://schemas.microsoft.com/office/drawing/2014/main" id="{F725F761-1C17-B157-86A3-BC507FA12BC2}"/>
              </a:ext>
            </a:extLst>
          </p:cNvPr>
          <p:cNvSpPr>
            <a:spLocks noGrp="1"/>
          </p:cNvSpPr>
          <p:nvPr>
            <p:ph type="title"/>
          </p:nvPr>
        </p:nvSpPr>
        <p:spPr/>
        <p:txBody>
          <a:bodyPr/>
          <a:lstStyle/>
          <a:p>
            <a:r>
              <a:rPr lang="en-US"/>
              <a:t>Value Analysis System Charter Guidelines</a:t>
            </a:r>
            <a:br>
              <a:rPr lang="en-US"/>
            </a:br>
            <a:endParaRPr lang="en-US"/>
          </a:p>
        </p:txBody>
      </p:sp>
      <p:sp>
        <p:nvSpPr>
          <p:cNvPr id="7" name="Footer Placeholder 6">
            <a:extLst>
              <a:ext uri="{FF2B5EF4-FFF2-40B4-BE49-F238E27FC236}">
                <a16:creationId xmlns:a16="http://schemas.microsoft.com/office/drawing/2014/main" id="{0A9F3018-BF2D-1A02-C0A7-57B6632FD4FD}"/>
              </a:ext>
            </a:extLst>
          </p:cNvPr>
          <p:cNvSpPr>
            <a:spLocks noGrp="1"/>
          </p:cNvSpPr>
          <p:nvPr>
            <p:ph type="ftr" sz="quarter" idx="14"/>
          </p:nvPr>
        </p:nvSpPr>
        <p:spPr/>
        <p:txBody>
          <a:bodyPr/>
          <a:lstStyle/>
          <a:p>
            <a:endParaRPr lang="en-US"/>
          </a:p>
        </p:txBody>
      </p:sp>
      <p:pic>
        <p:nvPicPr>
          <p:cNvPr id="4" name="Picture 3">
            <a:extLst>
              <a:ext uri="{FF2B5EF4-FFF2-40B4-BE49-F238E27FC236}">
                <a16:creationId xmlns:a16="http://schemas.microsoft.com/office/drawing/2014/main" id="{6499262A-3CBD-6D50-D4A2-14CBAD229425}"/>
              </a:ext>
            </a:extLst>
          </p:cNvPr>
          <p:cNvPicPr>
            <a:picLocks noChangeAspect="1"/>
          </p:cNvPicPr>
          <p:nvPr/>
        </p:nvPicPr>
        <p:blipFill>
          <a:blip r:embed="rId3"/>
          <a:stretch>
            <a:fillRect/>
          </a:stretch>
        </p:blipFill>
        <p:spPr>
          <a:xfrm>
            <a:off x="816077" y="1480865"/>
            <a:ext cx="9862087" cy="3896269"/>
          </a:xfrm>
          <a:prstGeom prst="rect">
            <a:avLst/>
          </a:prstGeom>
        </p:spPr>
      </p:pic>
    </p:spTree>
    <p:extLst>
      <p:ext uri="{BB962C8B-B14F-4D97-AF65-F5344CB8AC3E}">
        <p14:creationId xmlns:p14="http://schemas.microsoft.com/office/powerpoint/2010/main" val="355806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98261-8AD6-32E1-31A1-857A80DE9E87}"/>
              </a:ext>
            </a:extLst>
          </p:cNvPr>
          <p:cNvSpPr>
            <a:spLocks noGrp="1"/>
          </p:cNvSpPr>
          <p:nvPr>
            <p:ph type="title"/>
          </p:nvPr>
        </p:nvSpPr>
        <p:spPr>
          <a:xfrm>
            <a:off x="495300" y="0"/>
            <a:ext cx="10972800" cy="1463040"/>
          </a:xfrm>
        </p:spPr>
        <p:txBody>
          <a:bodyPr anchor="b">
            <a:normAutofit/>
          </a:bodyPr>
          <a:lstStyle/>
          <a:p>
            <a:r>
              <a:rPr lang="en-US"/>
              <a:t>Value Analysis Teams – HFH Charter</a:t>
            </a:r>
          </a:p>
        </p:txBody>
      </p:sp>
      <p:graphicFrame>
        <p:nvGraphicFramePr>
          <p:cNvPr id="11" name="Content Placeholder 8">
            <a:extLst>
              <a:ext uri="{FF2B5EF4-FFF2-40B4-BE49-F238E27FC236}">
                <a16:creationId xmlns:a16="http://schemas.microsoft.com/office/drawing/2014/main" id="{0B3EE9FA-C318-D7A2-20BF-BBB432C56F6B}"/>
              </a:ext>
            </a:extLst>
          </p:cNvPr>
          <p:cNvGraphicFramePr>
            <a:graphicFrameLocks noGrp="1"/>
          </p:cNvGraphicFramePr>
          <p:nvPr>
            <p:ph sz="quarter" idx="13"/>
            <p:extLst>
              <p:ext uri="{D42A27DB-BD31-4B8C-83A1-F6EECF244321}">
                <p14:modId xmlns:p14="http://schemas.microsoft.com/office/powerpoint/2010/main" val="808991951"/>
              </p:ext>
            </p:extLst>
          </p:nvPr>
        </p:nvGraphicFramePr>
        <p:xfrm>
          <a:off x="503237" y="1737360"/>
          <a:ext cx="109728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200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45271175-607B-43A3-CFFC-2855C75BD0B6}"/>
              </a:ext>
            </a:extLst>
          </p:cNvPr>
          <p:cNvSpPr>
            <a:spLocks noGrp="1"/>
          </p:cNvSpPr>
          <p:nvPr>
            <p:ph type="sldNum" sz="quarter" idx="12"/>
          </p:nvPr>
        </p:nvSpPr>
        <p:spPr>
          <a:xfrm>
            <a:off x="11679936" y="6464808"/>
            <a:ext cx="512064" cy="393192"/>
          </a:xfrm>
        </p:spPr>
        <p:txBody>
          <a:bodyPr/>
          <a:lstStyle/>
          <a:p>
            <a:pPr>
              <a:spcAft>
                <a:spcPts val="600"/>
              </a:spcAft>
            </a:pPr>
            <a:fld id="{E1F70E87-4818-48F4-88E2-E301CB903448}" type="slidenum">
              <a:rPr lang="en-US" smtClean="0"/>
              <a:pPr>
                <a:spcAft>
                  <a:spcPts val="600"/>
                </a:spcAft>
              </a:pPr>
              <a:t>25</a:t>
            </a:fld>
            <a:endParaRPr lang="en-US"/>
          </a:p>
        </p:txBody>
      </p:sp>
      <p:sp>
        <p:nvSpPr>
          <p:cNvPr id="2" name="Text Placeholder 1">
            <a:extLst>
              <a:ext uri="{FF2B5EF4-FFF2-40B4-BE49-F238E27FC236}">
                <a16:creationId xmlns:a16="http://schemas.microsoft.com/office/drawing/2014/main" id="{BFEA9542-4DC9-4D5B-F886-23F47173B952}"/>
              </a:ext>
            </a:extLst>
          </p:cNvPr>
          <p:cNvSpPr>
            <a:spLocks noGrp="1"/>
          </p:cNvSpPr>
          <p:nvPr>
            <p:ph type="title"/>
          </p:nvPr>
        </p:nvSpPr>
        <p:spPr>
          <a:xfrm>
            <a:off x="495300" y="0"/>
            <a:ext cx="10972800" cy="1463040"/>
          </a:xfrm>
        </p:spPr>
        <p:txBody>
          <a:bodyPr anchor="b">
            <a:normAutofit/>
          </a:bodyPr>
          <a:lstStyle/>
          <a:p>
            <a:r>
              <a:rPr lang="en-US"/>
              <a:t>VAT Structure</a:t>
            </a:r>
          </a:p>
        </p:txBody>
      </p:sp>
      <p:sp>
        <p:nvSpPr>
          <p:cNvPr id="3" name="Content Placeholder 2">
            <a:extLst>
              <a:ext uri="{FF2B5EF4-FFF2-40B4-BE49-F238E27FC236}">
                <a16:creationId xmlns:a16="http://schemas.microsoft.com/office/drawing/2014/main" id="{5E25629D-6B4C-100D-F06D-5DAEC5B5D6FB}"/>
              </a:ext>
            </a:extLst>
          </p:cNvPr>
          <p:cNvSpPr>
            <a:spLocks noGrp="1"/>
          </p:cNvSpPr>
          <p:nvPr>
            <p:ph sz="quarter" idx="13"/>
          </p:nvPr>
        </p:nvSpPr>
        <p:spPr>
          <a:xfrm>
            <a:off x="503237" y="1737360"/>
            <a:ext cx="10972800" cy="4389120"/>
          </a:xfrm>
        </p:spPr>
        <p:txBody>
          <a:bodyPr>
            <a:normAutofit/>
          </a:bodyPr>
          <a:lstStyle/>
          <a:p>
            <a:pPr>
              <a:lnSpc>
                <a:spcPct val="90000"/>
              </a:lnSpc>
            </a:pPr>
            <a:r>
              <a:rPr lang="en-US">
                <a:latin typeface="+mn-lt"/>
              </a:rPr>
              <a:t>Henry Ford Health VATs are subcommittees of a System Clinical Councils at the Service Line or Department level and represent all operating units – inpatient and outpatient.</a:t>
            </a:r>
          </a:p>
          <a:p>
            <a:pPr>
              <a:lnSpc>
                <a:spcPct val="90000"/>
              </a:lnSpc>
            </a:pPr>
            <a:endParaRPr lang="en-US">
              <a:latin typeface="+mn-lt"/>
            </a:endParaRPr>
          </a:p>
          <a:p>
            <a:pPr>
              <a:lnSpc>
                <a:spcPct val="90000"/>
              </a:lnSpc>
            </a:pPr>
            <a:r>
              <a:rPr lang="en-US">
                <a:latin typeface="+mn-lt"/>
              </a:rPr>
              <a:t>Decisions are made by interdisciplinary team members and driven by data and overall value delivered to all operating units </a:t>
            </a:r>
          </a:p>
          <a:p>
            <a:pPr>
              <a:lnSpc>
                <a:spcPct val="90000"/>
              </a:lnSpc>
            </a:pPr>
            <a:endParaRPr lang="en-US">
              <a:latin typeface="+mn-lt"/>
            </a:endParaRPr>
          </a:p>
          <a:p>
            <a:pPr>
              <a:lnSpc>
                <a:spcPct val="90000"/>
              </a:lnSpc>
            </a:pPr>
            <a:r>
              <a:rPr lang="en-US">
                <a:latin typeface="+mn-lt"/>
              </a:rPr>
              <a:t>Membership guidelines:</a:t>
            </a:r>
          </a:p>
          <a:p>
            <a:pPr marL="346075" lvl="1" indent="-346075">
              <a:lnSpc>
                <a:spcPct val="90000"/>
              </a:lnSpc>
              <a:spcBef>
                <a:spcPts val="0"/>
              </a:spcBef>
            </a:pPr>
            <a:r>
              <a:rPr lang="en-US" sz="1800"/>
              <a:t>Physician or clinical executive chair/co-chair(s)</a:t>
            </a:r>
          </a:p>
          <a:p>
            <a:pPr marL="346075" lvl="1" indent="-346075">
              <a:lnSpc>
                <a:spcPct val="90000"/>
              </a:lnSpc>
              <a:spcBef>
                <a:spcPts val="0"/>
              </a:spcBef>
            </a:pPr>
            <a:r>
              <a:rPr lang="en-US" sz="1800"/>
              <a:t>Representation of physician sub-specialties (employed and independent)</a:t>
            </a:r>
          </a:p>
          <a:p>
            <a:pPr marL="346075" lvl="1" indent="-346075">
              <a:lnSpc>
                <a:spcPct val="90000"/>
              </a:lnSpc>
              <a:spcBef>
                <a:spcPts val="0"/>
              </a:spcBef>
            </a:pPr>
            <a:r>
              <a:rPr lang="en-US" sz="1800"/>
              <a:t>Medical and other clinician leaders</a:t>
            </a:r>
          </a:p>
          <a:p>
            <a:pPr marL="346075" lvl="1" indent="-346075">
              <a:lnSpc>
                <a:spcPct val="90000"/>
              </a:lnSpc>
              <a:spcBef>
                <a:spcPts val="0"/>
              </a:spcBef>
            </a:pPr>
            <a:r>
              <a:rPr lang="en-US" sz="1800"/>
              <a:t>Supporting membership: Supply Chain Management, Finance, other administrative areas – Preference Card, Billing, etc.</a:t>
            </a:r>
          </a:p>
          <a:p>
            <a:pPr marL="346075" lvl="1" indent="-346075">
              <a:lnSpc>
                <a:spcPct val="90000"/>
              </a:lnSpc>
              <a:spcBef>
                <a:spcPts val="0"/>
              </a:spcBef>
            </a:pPr>
            <a:r>
              <a:rPr lang="en-US" sz="1800"/>
              <a:t>Ad hoc membership as required, such as infection control, rehab, etc. </a:t>
            </a:r>
          </a:p>
        </p:txBody>
      </p:sp>
      <p:sp>
        <p:nvSpPr>
          <p:cNvPr id="10" name="Footer Placeholder 4">
            <a:extLst>
              <a:ext uri="{FF2B5EF4-FFF2-40B4-BE49-F238E27FC236}">
                <a16:creationId xmlns:a16="http://schemas.microsoft.com/office/drawing/2014/main" id="{40F08B77-DEBD-F452-9837-B901ADD5C706}"/>
              </a:ext>
            </a:extLst>
          </p:cNvPr>
          <p:cNvSpPr>
            <a:spLocks noGrp="1"/>
          </p:cNvSpPr>
          <p:nvPr>
            <p:ph type="ftr" sz="quarter" idx="15"/>
          </p:nvPr>
        </p:nvSpPr>
        <p:spPr>
          <a:xfrm>
            <a:off x="7635240" y="6464808"/>
            <a:ext cx="3840480" cy="393192"/>
          </a:xfrm>
        </p:spPr>
        <p:txBody>
          <a:bodyPr/>
          <a:lstStyle/>
          <a:p>
            <a:endParaRPr lang="en-US"/>
          </a:p>
        </p:txBody>
      </p:sp>
    </p:spTree>
    <p:extLst>
      <p:ext uri="{BB962C8B-B14F-4D97-AF65-F5344CB8AC3E}">
        <p14:creationId xmlns:p14="http://schemas.microsoft.com/office/powerpoint/2010/main" val="2056045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B11E55-8408-D2C7-3EF5-37BD296A4BF9}"/>
              </a:ext>
            </a:extLst>
          </p:cNvPr>
          <p:cNvSpPr>
            <a:spLocks noGrp="1"/>
          </p:cNvSpPr>
          <p:nvPr>
            <p:ph type="title"/>
          </p:nvPr>
        </p:nvSpPr>
        <p:spPr>
          <a:xfrm>
            <a:off x="495300" y="0"/>
            <a:ext cx="10972800" cy="1048215"/>
          </a:xfrm>
        </p:spPr>
        <p:txBody>
          <a:bodyPr anchor="b">
            <a:normAutofit/>
          </a:bodyPr>
          <a:lstStyle/>
          <a:p>
            <a:r>
              <a:rPr lang="en-US"/>
              <a:t>Supply Chain Roles</a:t>
            </a:r>
          </a:p>
        </p:txBody>
      </p:sp>
      <p:sp>
        <p:nvSpPr>
          <p:cNvPr id="3" name="Content Placeholder 2">
            <a:extLst>
              <a:ext uri="{FF2B5EF4-FFF2-40B4-BE49-F238E27FC236}">
                <a16:creationId xmlns:a16="http://schemas.microsoft.com/office/drawing/2014/main" id="{E79FF647-E292-6EAF-F64D-E95994CB48F2}"/>
              </a:ext>
            </a:extLst>
          </p:cNvPr>
          <p:cNvSpPr>
            <a:spLocks noGrp="1"/>
          </p:cNvSpPr>
          <p:nvPr>
            <p:ph sz="quarter" idx="13"/>
          </p:nvPr>
        </p:nvSpPr>
        <p:spPr>
          <a:xfrm>
            <a:off x="503237" y="1344168"/>
            <a:ext cx="10972800" cy="4389120"/>
          </a:xfrm>
        </p:spPr>
        <p:txBody>
          <a:bodyPr>
            <a:noAutofit/>
          </a:bodyPr>
          <a:lstStyle/>
          <a:p>
            <a:pPr>
              <a:lnSpc>
                <a:spcPct val="90000"/>
              </a:lnSpc>
            </a:pPr>
            <a:r>
              <a:rPr lang="en-US" sz="2000">
                <a:latin typeface="+mn-lt"/>
              </a:rPr>
              <a:t>Today, no formal “Value Analysis” or “Clinical Resource” Manager Roles are in place at HFH</a:t>
            </a:r>
          </a:p>
          <a:p>
            <a:pPr marL="969963" lvl="1" indent="-279400">
              <a:lnSpc>
                <a:spcPct val="90000"/>
              </a:lnSpc>
            </a:pPr>
            <a:r>
              <a:rPr lang="en-US" sz="2000"/>
              <a:t>Sourcing Managers support Value Analysis Teams today</a:t>
            </a:r>
          </a:p>
          <a:p>
            <a:pPr marL="285750" indent="-285750">
              <a:lnSpc>
                <a:spcPct val="90000"/>
              </a:lnSpc>
              <a:buFont typeface="Arial" panose="020B0604020202020204" pitchFamily="34" charset="0"/>
              <a:buChar char="•"/>
            </a:pPr>
            <a:endParaRPr lang="en-US" sz="2000">
              <a:latin typeface="+mn-lt"/>
            </a:endParaRPr>
          </a:p>
          <a:p>
            <a:pPr>
              <a:lnSpc>
                <a:spcPct val="90000"/>
              </a:lnSpc>
            </a:pPr>
            <a:r>
              <a:rPr lang="en-US" sz="2000">
                <a:latin typeface="+mn-lt"/>
              </a:rPr>
              <a:t>The most successful value driven supply chains will have Sourcing and Value Analysis staff:</a:t>
            </a:r>
          </a:p>
          <a:p>
            <a:pPr marL="971550" lvl="1" indent="-285750">
              <a:lnSpc>
                <a:spcPct val="90000"/>
              </a:lnSpc>
            </a:pPr>
            <a:r>
              <a:rPr lang="en-US" sz="2000"/>
              <a:t>Working Together</a:t>
            </a:r>
          </a:p>
          <a:p>
            <a:pPr marL="971550" lvl="1" indent="-285750">
              <a:lnSpc>
                <a:spcPct val="90000"/>
              </a:lnSpc>
            </a:pPr>
            <a:r>
              <a:rPr lang="en-US" sz="2000"/>
              <a:t>Exchanging Hats</a:t>
            </a:r>
          </a:p>
          <a:p>
            <a:pPr marL="971550" lvl="1" indent="-285750">
              <a:lnSpc>
                <a:spcPct val="90000"/>
              </a:lnSpc>
            </a:pPr>
            <a:r>
              <a:rPr lang="en-US" sz="2000"/>
              <a:t>Data Driven</a:t>
            </a:r>
          </a:p>
          <a:p>
            <a:pPr marL="971550" lvl="1" indent="-285750">
              <a:lnSpc>
                <a:spcPct val="90000"/>
              </a:lnSpc>
            </a:pPr>
            <a:r>
              <a:rPr lang="en-US" sz="2000"/>
              <a:t>Able to drive and lead change</a:t>
            </a:r>
          </a:p>
          <a:p>
            <a:pPr>
              <a:lnSpc>
                <a:spcPct val="90000"/>
              </a:lnSpc>
            </a:pPr>
            <a:endParaRPr lang="en-US" sz="2000">
              <a:latin typeface="+mn-lt"/>
            </a:endParaRPr>
          </a:p>
          <a:p>
            <a:pPr>
              <a:lnSpc>
                <a:spcPct val="90000"/>
              </a:lnSpc>
            </a:pPr>
            <a:r>
              <a:rPr lang="en-US" sz="2000">
                <a:latin typeface="+mn-lt"/>
              </a:rPr>
              <a:t>The ultimate model is to have Clinicians and a Medical Director on staff</a:t>
            </a:r>
          </a:p>
          <a:p>
            <a:pPr marL="914400" lvl="1" indent="-223838">
              <a:lnSpc>
                <a:spcPct val="90000"/>
              </a:lnSpc>
            </a:pPr>
            <a:r>
              <a:rPr lang="en-US" sz="2000"/>
              <a:t>Most fill these roles through relationships</a:t>
            </a:r>
          </a:p>
        </p:txBody>
      </p:sp>
    </p:spTree>
    <p:extLst>
      <p:ext uri="{BB962C8B-B14F-4D97-AF65-F5344CB8AC3E}">
        <p14:creationId xmlns:p14="http://schemas.microsoft.com/office/powerpoint/2010/main" val="644019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43796-EEBE-1025-1026-A2434C00346C}"/>
              </a:ext>
            </a:extLst>
          </p:cNvPr>
          <p:cNvSpPr>
            <a:spLocks noGrp="1"/>
          </p:cNvSpPr>
          <p:nvPr>
            <p:ph type="title"/>
          </p:nvPr>
        </p:nvSpPr>
        <p:spPr>
          <a:xfrm>
            <a:off x="495300" y="0"/>
            <a:ext cx="10972800" cy="994850"/>
          </a:xfrm>
        </p:spPr>
        <p:txBody>
          <a:bodyPr/>
          <a:lstStyle/>
          <a:p>
            <a:r>
              <a:rPr lang="en-US"/>
              <a:t>Engagement Model for the Clinicians/Physicians</a:t>
            </a:r>
          </a:p>
        </p:txBody>
      </p:sp>
      <p:sp>
        <p:nvSpPr>
          <p:cNvPr id="5" name="TextBox 4">
            <a:extLst>
              <a:ext uri="{FF2B5EF4-FFF2-40B4-BE49-F238E27FC236}">
                <a16:creationId xmlns:a16="http://schemas.microsoft.com/office/drawing/2014/main" id="{49B1DD07-29D3-CDFC-F483-7F38224C4493}"/>
              </a:ext>
            </a:extLst>
          </p:cNvPr>
          <p:cNvSpPr txBox="1"/>
          <p:nvPr/>
        </p:nvSpPr>
        <p:spPr>
          <a:xfrm rot="16200000">
            <a:off x="-658366" y="3372732"/>
            <a:ext cx="37229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Project Value and Complexity</a:t>
            </a:r>
          </a:p>
        </p:txBody>
      </p:sp>
      <p:sp>
        <p:nvSpPr>
          <p:cNvPr id="6" name="TextBox 5">
            <a:extLst>
              <a:ext uri="{FF2B5EF4-FFF2-40B4-BE49-F238E27FC236}">
                <a16:creationId xmlns:a16="http://schemas.microsoft.com/office/drawing/2014/main" id="{DF11D2F6-BBF2-8358-9BE6-8D5F3F5494DB}"/>
              </a:ext>
            </a:extLst>
          </p:cNvPr>
          <p:cNvSpPr txBox="1"/>
          <p:nvPr/>
        </p:nvSpPr>
        <p:spPr>
          <a:xfrm>
            <a:off x="4725196" y="5783768"/>
            <a:ext cx="37229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Amount of Decision Making</a:t>
            </a:r>
          </a:p>
        </p:txBody>
      </p:sp>
      <p:graphicFrame>
        <p:nvGraphicFramePr>
          <p:cNvPr id="8" name="Table 8">
            <a:extLst>
              <a:ext uri="{FF2B5EF4-FFF2-40B4-BE49-F238E27FC236}">
                <a16:creationId xmlns:a16="http://schemas.microsoft.com/office/drawing/2014/main" id="{4DF0BE41-42E7-43FB-0C24-BCF7AD9990D4}"/>
              </a:ext>
            </a:extLst>
          </p:cNvPr>
          <p:cNvGraphicFramePr>
            <a:graphicFrameLocks noGrp="1"/>
          </p:cNvGraphicFramePr>
          <p:nvPr>
            <p:extLst>
              <p:ext uri="{D42A27DB-BD31-4B8C-83A1-F6EECF244321}">
                <p14:modId xmlns:p14="http://schemas.microsoft.com/office/powerpoint/2010/main" val="964503827"/>
              </p:ext>
            </p:extLst>
          </p:nvPr>
        </p:nvGraphicFramePr>
        <p:xfrm>
          <a:off x="2638769" y="1926772"/>
          <a:ext cx="7397330" cy="3278462"/>
        </p:xfrm>
        <a:graphic>
          <a:graphicData uri="http://schemas.openxmlformats.org/drawingml/2006/table">
            <a:tbl>
              <a:tblPr firstRow="1" bandRow="1">
                <a:tableStyleId>{5940675A-B579-460E-94D1-54222C63F5DA}</a:tableStyleId>
              </a:tblPr>
              <a:tblGrid>
                <a:gridCol w="3712203">
                  <a:extLst>
                    <a:ext uri="{9D8B030D-6E8A-4147-A177-3AD203B41FA5}">
                      <a16:colId xmlns:a16="http://schemas.microsoft.com/office/drawing/2014/main" val="566339550"/>
                    </a:ext>
                  </a:extLst>
                </a:gridCol>
                <a:gridCol w="3685127">
                  <a:extLst>
                    <a:ext uri="{9D8B030D-6E8A-4147-A177-3AD203B41FA5}">
                      <a16:colId xmlns:a16="http://schemas.microsoft.com/office/drawing/2014/main" val="2953801608"/>
                    </a:ext>
                  </a:extLst>
                </a:gridCol>
              </a:tblGrid>
              <a:tr h="1639231">
                <a:tc>
                  <a:txBody>
                    <a:bodyPr/>
                    <a:lstStyle/>
                    <a:p>
                      <a:pPr algn="ctr"/>
                      <a:r>
                        <a:rPr lang="en-US" sz="2200"/>
                        <a:t>Requires input from Physicians</a:t>
                      </a:r>
                    </a:p>
                  </a:txBody>
                  <a:tcPr anchor="ctr" anchorCtr="1"/>
                </a:tc>
                <a:tc>
                  <a:txBody>
                    <a:bodyPr/>
                    <a:lstStyle/>
                    <a:p>
                      <a:pPr algn="ctr"/>
                      <a:r>
                        <a:rPr lang="en-US" sz="2200"/>
                        <a:t>Requires direction setting and final approval from Physicians</a:t>
                      </a:r>
                    </a:p>
                  </a:txBody>
                  <a:tcPr anchor="ctr" anchorCtr="1"/>
                </a:tc>
                <a:extLst>
                  <a:ext uri="{0D108BD9-81ED-4DB2-BD59-A6C34878D82A}">
                    <a16:rowId xmlns:a16="http://schemas.microsoft.com/office/drawing/2014/main" val="3055658484"/>
                  </a:ext>
                </a:extLst>
              </a:tr>
              <a:tr h="1639231">
                <a:tc>
                  <a:txBody>
                    <a:bodyPr/>
                    <a:lstStyle/>
                    <a:p>
                      <a:pPr algn="ctr"/>
                      <a:r>
                        <a:rPr lang="en-US" sz="2200"/>
                        <a:t>Requires little input or feedback from Physicians</a:t>
                      </a:r>
                    </a:p>
                  </a:txBody>
                  <a:tcPr anchor="ctr" anchorCtr="1"/>
                </a:tc>
                <a:tc>
                  <a:txBody>
                    <a:bodyPr/>
                    <a:lstStyle/>
                    <a:p>
                      <a:pPr algn="ctr"/>
                      <a:r>
                        <a:rPr lang="en-US" sz="2200"/>
                        <a:t>Requires feedback from physicians for acceptance</a:t>
                      </a:r>
                    </a:p>
                  </a:txBody>
                  <a:tcPr anchor="ctr" anchorCtr="1"/>
                </a:tc>
                <a:extLst>
                  <a:ext uri="{0D108BD9-81ED-4DB2-BD59-A6C34878D82A}">
                    <a16:rowId xmlns:a16="http://schemas.microsoft.com/office/drawing/2014/main" val="764404912"/>
                  </a:ext>
                </a:extLst>
              </a:tr>
            </a:tbl>
          </a:graphicData>
        </a:graphic>
      </p:graphicFrame>
      <p:sp>
        <p:nvSpPr>
          <p:cNvPr id="11" name="Arrow: Up 10">
            <a:extLst>
              <a:ext uri="{FF2B5EF4-FFF2-40B4-BE49-F238E27FC236}">
                <a16:creationId xmlns:a16="http://schemas.microsoft.com/office/drawing/2014/main" id="{5ABA662C-CE50-ABAB-A2E6-D28A1C7B2E69}"/>
              </a:ext>
            </a:extLst>
          </p:cNvPr>
          <p:cNvSpPr/>
          <p:nvPr/>
        </p:nvSpPr>
        <p:spPr>
          <a:xfrm rot="5400000">
            <a:off x="5750605" y="1006560"/>
            <a:ext cx="1172466" cy="8558246"/>
          </a:xfrm>
          <a:prstGeom prst="upArrow">
            <a:avLst/>
          </a:prstGeom>
          <a:gradFill flip="none" rotWithShape="1">
            <a:gsLst>
              <a:gs pos="0">
                <a:schemeClr val="accent3">
                  <a:lumMod val="0"/>
                  <a:lumOff val="100000"/>
                </a:schemeClr>
              </a:gs>
              <a:gs pos="5000">
                <a:schemeClr val="accent3">
                  <a:lumMod val="0"/>
                  <a:lumOff val="100000"/>
                </a:schemeClr>
              </a:gs>
              <a:gs pos="100000">
                <a:schemeClr val="accent3">
                  <a:lumMod val="10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05DEEE60-B962-AA1A-15F5-969A7CC3F52E}"/>
              </a:ext>
            </a:extLst>
          </p:cNvPr>
          <p:cNvSpPr txBox="1"/>
          <p:nvPr/>
        </p:nvSpPr>
        <p:spPr>
          <a:xfrm>
            <a:off x="9331005" y="5085628"/>
            <a:ext cx="9950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Franklin Gothic Book" panose="020B0503020102020204"/>
                <a:ea typeface="+mn-ea"/>
                <a:cs typeface="+mn-cs"/>
              </a:rPr>
              <a:t>High</a:t>
            </a:r>
          </a:p>
        </p:txBody>
      </p:sp>
      <p:sp>
        <p:nvSpPr>
          <p:cNvPr id="17" name="Arrow: Down 16">
            <a:extLst>
              <a:ext uri="{FF2B5EF4-FFF2-40B4-BE49-F238E27FC236}">
                <a16:creationId xmlns:a16="http://schemas.microsoft.com/office/drawing/2014/main" id="{88111083-1AB3-B6D6-B480-48F8E8E7F626}"/>
              </a:ext>
            </a:extLst>
          </p:cNvPr>
          <p:cNvSpPr/>
          <p:nvPr/>
        </p:nvSpPr>
        <p:spPr>
          <a:xfrm rot="10800000">
            <a:off x="1665509" y="1271238"/>
            <a:ext cx="1283109" cy="4302247"/>
          </a:xfrm>
          <a:prstGeom prst="downArrow">
            <a:avLst/>
          </a:prstGeom>
          <a:gradFill flip="none" rotWithShape="1">
            <a:gsLst>
              <a:gs pos="0">
                <a:schemeClr val="accent3">
                  <a:lumMod val="0"/>
                  <a:lumOff val="100000"/>
                </a:schemeClr>
              </a:gs>
              <a:gs pos="42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796D043D-5F6B-6696-2063-2E9D7E4FF178}"/>
              </a:ext>
            </a:extLst>
          </p:cNvPr>
          <p:cNvSpPr txBox="1"/>
          <p:nvPr/>
        </p:nvSpPr>
        <p:spPr>
          <a:xfrm>
            <a:off x="2014646" y="5058129"/>
            <a:ext cx="587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Low</a:t>
            </a:r>
          </a:p>
        </p:txBody>
      </p:sp>
      <p:sp>
        <p:nvSpPr>
          <p:cNvPr id="18" name="TextBox 17">
            <a:extLst>
              <a:ext uri="{FF2B5EF4-FFF2-40B4-BE49-F238E27FC236}">
                <a16:creationId xmlns:a16="http://schemas.microsoft.com/office/drawing/2014/main" id="{5DDBF6A7-AA44-DE66-60F7-53F3CA6D67B7}"/>
              </a:ext>
            </a:extLst>
          </p:cNvPr>
          <p:cNvSpPr txBox="1"/>
          <p:nvPr/>
        </p:nvSpPr>
        <p:spPr>
          <a:xfrm>
            <a:off x="1953598" y="2244706"/>
            <a:ext cx="756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Franklin Gothic Book" panose="020B0503020102020204"/>
                <a:ea typeface="+mn-ea"/>
                <a:cs typeface="+mn-cs"/>
              </a:rPr>
              <a:t>High</a:t>
            </a:r>
          </a:p>
        </p:txBody>
      </p:sp>
    </p:spTree>
    <p:extLst>
      <p:ext uri="{BB962C8B-B14F-4D97-AF65-F5344CB8AC3E}">
        <p14:creationId xmlns:p14="http://schemas.microsoft.com/office/powerpoint/2010/main" val="81336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92BA7-206D-1072-DF72-DCBBE8A67FC8}"/>
              </a:ext>
            </a:extLst>
          </p:cNvPr>
          <p:cNvSpPr>
            <a:spLocks noGrp="1"/>
          </p:cNvSpPr>
          <p:nvPr>
            <p:ph type="title"/>
          </p:nvPr>
        </p:nvSpPr>
        <p:spPr>
          <a:xfrm>
            <a:off x="495300" y="0"/>
            <a:ext cx="10972800" cy="1463040"/>
          </a:xfrm>
        </p:spPr>
        <p:txBody>
          <a:bodyPr anchor="b">
            <a:normAutofit/>
          </a:bodyPr>
          <a:lstStyle/>
          <a:p>
            <a:r>
              <a:rPr lang="en-US"/>
              <a:t>Our VAT Functions are in alignment with benefits of physician leadership</a:t>
            </a:r>
          </a:p>
        </p:txBody>
      </p:sp>
      <p:sp>
        <p:nvSpPr>
          <p:cNvPr id="3" name="Content Placeholder 2">
            <a:extLst>
              <a:ext uri="{FF2B5EF4-FFF2-40B4-BE49-F238E27FC236}">
                <a16:creationId xmlns:a16="http://schemas.microsoft.com/office/drawing/2014/main" id="{78F0F906-02B8-7266-CC85-D6BF33412A98}"/>
              </a:ext>
            </a:extLst>
          </p:cNvPr>
          <p:cNvSpPr>
            <a:spLocks noGrp="1"/>
          </p:cNvSpPr>
          <p:nvPr>
            <p:ph sz="quarter" idx="13"/>
          </p:nvPr>
        </p:nvSpPr>
        <p:spPr>
          <a:xfrm>
            <a:off x="502920" y="2007220"/>
            <a:ext cx="11177016" cy="4343194"/>
          </a:xfrm>
        </p:spPr>
        <p:txBody>
          <a:bodyPr>
            <a:normAutofit fontScale="92500"/>
          </a:bodyPr>
          <a:lstStyle/>
          <a:p>
            <a:pPr marL="342900" indent="-342900">
              <a:spcBef>
                <a:spcPts val="1800"/>
              </a:spcBef>
              <a:buFont typeface="Arial" panose="020B0604020202020204" pitchFamily="34" charset="0"/>
              <a:buChar char="•"/>
            </a:pPr>
            <a:r>
              <a:rPr lang="en-US" sz="2000"/>
              <a:t>Increase clinician </a:t>
            </a:r>
            <a:r>
              <a:rPr lang="en-US" sz="2000" b="1" u="sng"/>
              <a:t>awareness and accountability</a:t>
            </a:r>
            <a:r>
              <a:rPr lang="en-US" sz="2000" b="1"/>
              <a:t> </a:t>
            </a:r>
            <a:r>
              <a:rPr lang="en-US" sz="2000"/>
              <a:t>for clinical supply (product) costs</a:t>
            </a:r>
          </a:p>
          <a:p>
            <a:pPr marL="342900" indent="-342900">
              <a:spcBef>
                <a:spcPts val="1800"/>
              </a:spcBef>
              <a:buFont typeface="Arial" panose="020B0604020202020204" pitchFamily="34" charset="0"/>
              <a:buChar char="•"/>
            </a:pPr>
            <a:r>
              <a:rPr lang="en-US" sz="2000"/>
              <a:t>Providing a forum for review and approval of </a:t>
            </a:r>
            <a:r>
              <a:rPr lang="en-US" sz="2000" b="1" u="sng"/>
              <a:t>new product requests</a:t>
            </a:r>
          </a:p>
          <a:p>
            <a:pPr marL="342900" indent="-342900">
              <a:spcBef>
                <a:spcPts val="1800"/>
              </a:spcBef>
              <a:buFont typeface="Arial" panose="020B0604020202020204" pitchFamily="34" charset="0"/>
              <a:buChar char="•"/>
            </a:pPr>
            <a:r>
              <a:rPr lang="en-US" sz="2000"/>
              <a:t>Facilitate development of a </a:t>
            </a:r>
            <a:r>
              <a:rPr lang="en-US" sz="2000" b="1" u="sng"/>
              <a:t>“System-wide” mindset</a:t>
            </a:r>
          </a:p>
          <a:p>
            <a:pPr marL="342900" indent="-342900">
              <a:spcBef>
                <a:spcPts val="1800"/>
              </a:spcBef>
              <a:buFont typeface="Arial" panose="020B0604020202020204" pitchFamily="34" charset="0"/>
              <a:buChar char="•"/>
            </a:pPr>
            <a:r>
              <a:rPr lang="en-US" sz="2000"/>
              <a:t>Improve quality by establishing system-wide </a:t>
            </a:r>
            <a:r>
              <a:rPr lang="en-US" sz="2000" b="1" u="sng"/>
              <a:t>best practices in clinical supply utilization</a:t>
            </a:r>
          </a:p>
          <a:p>
            <a:pPr marL="342900" indent="-342900">
              <a:spcBef>
                <a:spcPts val="1800"/>
              </a:spcBef>
              <a:buFont typeface="Arial" panose="020B0604020202020204" pitchFamily="34" charset="0"/>
              <a:buChar char="•"/>
            </a:pPr>
            <a:r>
              <a:rPr lang="en-US" sz="2000"/>
              <a:t>Provide </a:t>
            </a:r>
            <a:r>
              <a:rPr lang="en-US" sz="2000" b="1" u="sng"/>
              <a:t>communication structure </a:t>
            </a:r>
            <a:r>
              <a:rPr lang="en-US" sz="2000"/>
              <a:t>for conversions/information to operating units </a:t>
            </a:r>
          </a:p>
          <a:p>
            <a:pPr marL="342900" indent="-342900">
              <a:spcBef>
                <a:spcPts val="1800"/>
              </a:spcBef>
              <a:buFont typeface="Arial" panose="020B0604020202020204" pitchFamily="34" charset="0"/>
              <a:buChar char="•"/>
            </a:pPr>
            <a:r>
              <a:rPr lang="en-US" sz="2000" b="1" u="sng"/>
              <a:t>Monitor and maintain contract commitments</a:t>
            </a:r>
            <a:r>
              <a:rPr lang="en-US" sz="2000" b="1"/>
              <a:t>, </a:t>
            </a:r>
            <a:r>
              <a:rPr lang="en-US" sz="2000"/>
              <a:t>and utilization compliance</a:t>
            </a:r>
          </a:p>
          <a:p>
            <a:pPr marL="342900" indent="-342900">
              <a:spcBef>
                <a:spcPts val="1800"/>
              </a:spcBef>
              <a:buFont typeface="Arial" panose="020B0604020202020204" pitchFamily="34" charset="0"/>
              <a:buChar char="•"/>
            </a:pPr>
            <a:r>
              <a:rPr lang="en-US" sz="2000"/>
              <a:t>Identify improvements in processes to reduce overall </a:t>
            </a:r>
            <a:r>
              <a:rPr lang="en-US" sz="2000" b="1" u="sng"/>
              <a:t>supply cost per patient case</a:t>
            </a:r>
          </a:p>
          <a:p>
            <a:endParaRPr lang="en-US"/>
          </a:p>
        </p:txBody>
      </p:sp>
    </p:spTree>
    <p:extLst>
      <p:ext uri="{BB962C8B-B14F-4D97-AF65-F5344CB8AC3E}">
        <p14:creationId xmlns:p14="http://schemas.microsoft.com/office/powerpoint/2010/main" val="304465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B36D82-F164-4F09-9951-C446AD086B8D}"/>
              </a:ext>
            </a:extLst>
          </p:cNvPr>
          <p:cNvSpPr>
            <a:spLocks noGrp="1"/>
          </p:cNvSpPr>
          <p:nvPr>
            <p:ph type="title"/>
          </p:nvPr>
        </p:nvSpPr>
        <p:spPr>
          <a:xfrm>
            <a:off x="512859" y="2079763"/>
            <a:ext cx="5669280" cy="2331720"/>
          </a:xfrm>
        </p:spPr>
        <p:txBody>
          <a:bodyPr/>
          <a:lstStyle/>
          <a:p>
            <a:r>
              <a:rPr lang="en-US"/>
              <a:t>New Product Request</a:t>
            </a:r>
          </a:p>
        </p:txBody>
      </p:sp>
      <p:sp>
        <p:nvSpPr>
          <p:cNvPr id="9" name="Content Placeholder 8">
            <a:extLst>
              <a:ext uri="{FF2B5EF4-FFF2-40B4-BE49-F238E27FC236}">
                <a16:creationId xmlns:a16="http://schemas.microsoft.com/office/drawing/2014/main" id="{CA7ECE13-A167-4818-B13A-4D00F6933EE3}"/>
              </a:ext>
            </a:extLst>
          </p:cNvPr>
          <p:cNvSpPr>
            <a:spLocks noGrp="1"/>
          </p:cNvSpPr>
          <p:nvPr>
            <p:ph sz="quarter" idx="13"/>
          </p:nvPr>
        </p:nvSpPr>
        <p:spPr/>
        <p:txBody>
          <a:bodyPr/>
          <a:lstStyle/>
          <a:p>
            <a:r>
              <a:rPr lang="en-US"/>
              <a:t>Must Identify a Clinician/Physician Champion</a:t>
            </a:r>
          </a:p>
          <a:p>
            <a:r>
              <a:rPr lang="en-US"/>
              <a:t>Information provided and vetted by clinicians, supply chain and finance</a:t>
            </a:r>
          </a:p>
        </p:txBody>
      </p:sp>
      <p:sp>
        <p:nvSpPr>
          <p:cNvPr id="2" name="Slide Number Placeholder 1">
            <a:extLst>
              <a:ext uri="{FF2B5EF4-FFF2-40B4-BE49-F238E27FC236}">
                <a16:creationId xmlns:a16="http://schemas.microsoft.com/office/drawing/2014/main" id="{392CEC6B-E856-4788-A3EE-3C63BCCBBCFF}"/>
              </a:ext>
            </a:extLst>
          </p:cNvPr>
          <p:cNvSpPr>
            <a:spLocks noGrp="1"/>
          </p:cNvSpPr>
          <p:nvPr>
            <p:ph type="sldNum" sz="quarter" idx="12"/>
          </p:nvPr>
        </p:nvSpPr>
        <p:spPr/>
        <p:txBody>
          <a:bodyPr/>
          <a:lstStyle/>
          <a:p>
            <a:fld id="{E1F70E87-4818-48F4-88E2-E301CB903448}" type="slidenum">
              <a:rPr lang="en-US" smtClean="0"/>
              <a:pPr/>
              <a:t>29</a:t>
            </a:fld>
            <a:endParaRPr lang="en-US"/>
          </a:p>
        </p:txBody>
      </p:sp>
    </p:spTree>
    <p:extLst>
      <p:ext uri="{BB962C8B-B14F-4D97-AF65-F5344CB8AC3E}">
        <p14:creationId xmlns:p14="http://schemas.microsoft.com/office/powerpoint/2010/main" val="93821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07FB946-9F48-474F-AE3B-6CB4C37602BF}"/>
              </a:ext>
            </a:extLst>
          </p:cNvPr>
          <p:cNvSpPr>
            <a:spLocks noGrp="1"/>
          </p:cNvSpPr>
          <p:nvPr>
            <p:ph sz="quarter" idx="13"/>
          </p:nvPr>
        </p:nvSpPr>
        <p:spPr>
          <a:xfrm>
            <a:off x="502284" y="1678076"/>
            <a:ext cx="5669280" cy="4449674"/>
          </a:xfrm>
        </p:spPr>
        <p:txBody>
          <a:bodyPr>
            <a:normAutofit fontScale="92500" lnSpcReduction="20000"/>
          </a:bodyPr>
          <a:lstStyle/>
          <a:p>
            <a:r>
              <a:rPr lang="en-US" sz="2000"/>
              <a:t>Surgeon Leader </a:t>
            </a:r>
            <a:r>
              <a:rPr lang="en-US" sz="1800"/>
              <a:t>who is highly engaged in Value Analysis</a:t>
            </a:r>
          </a:p>
          <a:p>
            <a:pPr lvl="1">
              <a:lnSpc>
                <a:spcPct val="110000"/>
              </a:lnSpc>
              <a:spcBef>
                <a:spcPts val="600"/>
              </a:spcBef>
            </a:pPr>
            <a:r>
              <a:rPr lang="en-US" sz="1800"/>
              <a:t>Trauma/Acute Care Surgeon</a:t>
            </a:r>
          </a:p>
          <a:p>
            <a:pPr lvl="1">
              <a:lnSpc>
                <a:spcPct val="110000"/>
              </a:lnSpc>
              <a:spcBef>
                <a:spcPts val="0"/>
              </a:spcBef>
            </a:pPr>
            <a:r>
              <a:rPr lang="en-US" sz="1800"/>
              <a:t>One of 2 AHVAP physician members!</a:t>
            </a:r>
          </a:p>
          <a:p>
            <a:pPr lvl="1">
              <a:lnSpc>
                <a:spcPct val="110000"/>
              </a:lnSpc>
              <a:spcBef>
                <a:spcPts val="0"/>
              </a:spcBef>
            </a:pPr>
            <a:r>
              <a:rPr lang="en-US" sz="1800"/>
              <a:t>30+ years</a:t>
            </a:r>
          </a:p>
          <a:p>
            <a:pPr lvl="1">
              <a:lnSpc>
                <a:spcPct val="110000"/>
              </a:lnSpc>
              <a:spcBef>
                <a:spcPts val="0"/>
              </a:spcBef>
            </a:pPr>
            <a:r>
              <a:rPr lang="en-US" sz="1800"/>
              <a:t>System Medical Director (5 Hospital 7 ASC’s)</a:t>
            </a:r>
          </a:p>
          <a:p>
            <a:pPr lvl="1">
              <a:lnSpc>
                <a:spcPct val="110000"/>
              </a:lnSpc>
              <a:spcBef>
                <a:spcPts val="0"/>
              </a:spcBef>
            </a:pPr>
            <a:r>
              <a:rPr lang="en-US" sz="1800"/>
              <a:t>Surgical Services VAT Chair</a:t>
            </a:r>
          </a:p>
          <a:p>
            <a:endParaRPr lang="en-US" sz="2000"/>
          </a:p>
          <a:p>
            <a:r>
              <a:rPr lang="en-US" sz="2000"/>
              <a:t>Supply Chain Leader who is passionate about product use tells a story about how care is delivered</a:t>
            </a:r>
          </a:p>
          <a:p>
            <a:pPr lvl="1">
              <a:lnSpc>
                <a:spcPct val="110000"/>
              </a:lnSpc>
              <a:spcBef>
                <a:spcPts val="600"/>
              </a:spcBef>
            </a:pPr>
            <a:r>
              <a:rPr lang="en-US" sz="1800"/>
              <a:t>Sourcing/Value Analysis Professional</a:t>
            </a:r>
          </a:p>
          <a:p>
            <a:pPr lvl="1">
              <a:lnSpc>
                <a:spcPct val="110000"/>
              </a:lnSpc>
              <a:spcBef>
                <a:spcPts val="0"/>
              </a:spcBef>
            </a:pPr>
            <a:r>
              <a:rPr lang="en-US" sz="1800"/>
              <a:t>Wayne State SCM Board Member</a:t>
            </a:r>
          </a:p>
          <a:p>
            <a:pPr lvl="1">
              <a:lnSpc>
                <a:spcPct val="110000"/>
              </a:lnSpc>
              <a:spcBef>
                <a:spcPts val="0"/>
              </a:spcBef>
            </a:pPr>
            <a:r>
              <a:rPr lang="en-US" sz="1800"/>
              <a:t>30+ years</a:t>
            </a:r>
          </a:p>
          <a:p>
            <a:pPr lvl="1">
              <a:lnSpc>
                <a:spcPct val="110000"/>
              </a:lnSpc>
              <a:spcBef>
                <a:spcPts val="0"/>
              </a:spcBef>
            </a:pPr>
            <a:r>
              <a:rPr lang="en-US" sz="1800"/>
              <a:t>System Sourcing/VA Director </a:t>
            </a:r>
          </a:p>
          <a:p>
            <a:pPr lvl="1">
              <a:lnSpc>
                <a:spcPct val="110000"/>
              </a:lnSpc>
              <a:spcBef>
                <a:spcPts val="0"/>
              </a:spcBef>
            </a:pPr>
            <a:r>
              <a:rPr lang="en-US" sz="1800"/>
              <a:t>Clinical Products VAT Trailblazer</a:t>
            </a:r>
          </a:p>
          <a:p>
            <a:endParaRPr lang="en-US" sz="2000"/>
          </a:p>
        </p:txBody>
      </p:sp>
      <p:sp>
        <p:nvSpPr>
          <p:cNvPr id="12" name="Footer Placeholder 4">
            <a:extLst>
              <a:ext uri="{FF2B5EF4-FFF2-40B4-BE49-F238E27FC236}">
                <a16:creationId xmlns:a16="http://schemas.microsoft.com/office/drawing/2014/main" id="{7ED58141-437D-3896-56AF-2DA72CDAEA03}"/>
              </a:ext>
            </a:extLst>
          </p:cNvPr>
          <p:cNvSpPr>
            <a:spLocks noGrp="1"/>
          </p:cNvSpPr>
          <p:nvPr>
            <p:ph type="ftr" sz="quarter" idx="15"/>
          </p:nvPr>
        </p:nvSpPr>
        <p:spPr>
          <a:xfrm>
            <a:off x="7635240" y="6464808"/>
            <a:ext cx="3840480" cy="393192"/>
          </a:xfrm>
        </p:spPr>
        <p:txBody>
          <a:bodyPr/>
          <a:lstStyle/>
          <a:p>
            <a:endParaRPr lang="en-US"/>
          </a:p>
        </p:txBody>
      </p:sp>
      <p:sp>
        <p:nvSpPr>
          <p:cNvPr id="3" name="Title 2">
            <a:extLst>
              <a:ext uri="{FF2B5EF4-FFF2-40B4-BE49-F238E27FC236}">
                <a16:creationId xmlns:a16="http://schemas.microsoft.com/office/drawing/2014/main" id="{B8772936-0BB1-44F7-894F-7DE4A9B94879}"/>
              </a:ext>
            </a:extLst>
          </p:cNvPr>
          <p:cNvSpPr>
            <a:spLocks noGrp="1"/>
          </p:cNvSpPr>
          <p:nvPr>
            <p:ph type="title"/>
          </p:nvPr>
        </p:nvSpPr>
        <p:spPr>
          <a:xfrm>
            <a:off x="495300" y="0"/>
            <a:ext cx="5669280" cy="1463040"/>
          </a:xfrm>
        </p:spPr>
        <p:txBody>
          <a:bodyPr anchor="b">
            <a:normAutofit/>
          </a:bodyPr>
          <a:lstStyle/>
          <a:p>
            <a:r>
              <a:rPr lang="en-US"/>
              <a:t>Who we are</a:t>
            </a:r>
          </a:p>
        </p:txBody>
      </p:sp>
      <p:pic>
        <p:nvPicPr>
          <p:cNvPr id="8" name="Picture Placeholder 7" descr="A hand holding a heart&#10;&#10;Description automatically generated">
            <a:extLst>
              <a:ext uri="{FF2B5EF4-FFF2-40B4-BE49-F238E27FC236}">
                <a16:creationId xmlns:a16="http://schemas.microsoft.com/office/drawing/2014/main" id="{A69854DA-A241-03E9-82FA-70F18A38FB3E}"/>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6745" r="16745"/>
          <a:stretch>
            <a:fillRect/>
          </a:stretch>
        </p:blipFill>
        <p:spPr/>
      </p:pic>
      <p:sp>
        <p:nvSpPr>
          <p:cNvPr id="9" name="TextBox 8">
            <a:extLst>
              <a:ext uri="{FF2B5EF4-FFF2-40B4-BE49-F238E27FC236}">
                <a16:creationId xmlns:a16="http://schemas.microsoft.com/office/drawing/2014/main" id="{143485C0-C5D1-0D23-F4FB-D70E34E6EE2C}"/>
              </a:ext>
            </a:extLst>
          </p:cNvPr>
          <p:cNvSpPr txBox="1"/>
          <p:nvPr/>
        </p:nvSpPr>
        <p:spPr>
          <a:xfrm>
            <a:off x="6647688" y="6858000"/>
            <a:ext cx="5032248" cy="138499"/>
          </a:xfrm>
          <a:prstGeom prst="rect">
            <a:avLst/>
          </a:prstGeom>
          <a:noFill/>
        </p:spPr>
        <p:txBody>
          <a:bodyPr wrap="square" lIns="0" tIns="0" rIns="0" bIns="0" rtlCol="0">
            <a:spAutoFit/>
          </a:bodyPr>
          <a:lstStyle/>
          <a:p>
            <a:r>
              <a:rPr lang="en-US" sz="900">
                <a:hlinkClick r:id="rId4" tooltip="https://webenglish.se/unit-6-health/"/>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325178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44614F-2BAF-4546-8E5B-AEA1858F9A9D}"/>
              </a:ext>
            </a:extLst>
          </p:cNvPr>
          <p:cNvSpPr>
            <a:spLocks noGrp="1"/>
          </p:cNvSpPr>
          <p:nvPr>
            <p:ph sz="quarter" idx="13"/>
          </p:nvPr>
        </p:nvSpPr>
        <p:spPr>
          <a:xfrm>
            <a:off x="495300" y="3227665"/>
            <a:ext cx="5303520" cy="2203317"/>
          </a:xfrm>
        </p:spPr>
        <p:txBody>
          <a:bodyPr>
            <a:normAutofit/>
          </a:bodyPr>
          <a:lstStyle/>
          <a:p>
            <a:r>
              <a:rPr lang="en-US" b="1"/>
              <a:t>Clinical Product Synopsis</a:t>
            </a:r>
          </a:p>
          <a:p>
            <a:pPr lvl="1"/>
            <a:r>
              <a:rPr lang="en-US"/>
              <a:t>Product Description</a:t>
            </a:r>
          </a:p>
          <a:p>
            <a:pPr lvl="1"/>
            <a:r>
              <a:rPr lang="en-US"/>
              <a:t>Product Manufacturer</a:t>
            </a:r>
          </a:p>
          <a:p>
            <a:pPr lvl="1"/>
            <a:r>
              <a:rPr lang="en-US"/>
              <a:t>Clinical Justification</a:t>
            </a:r>
          </a:p>
          <a:p>
            <a:pPr lvl="1"/>
            <a:r>
              <a:rPr lang="en-US"/>
              <a:t>Replaces or Enhancement</a:t>
            </a:r>
          </a:p>
        </p:txBody>
      </p:sp>
      <p:sp>
        <p:nvSpPr>
          <p:cNvPr id="6" name="Content Placeholder 5">
            <a:extLst>
              <a:ext uri="{FF2B5EF4-FFF2-40B4-BE49-F238E27FC236}">
                <a16:creationId xmlns:a16="http://schemas.microsoft.com/office/drawing/2014/main" id="{0AD43C87-E687-4BC4-A2C0-37908C8D0A00}"/>
              </a:ext>
            </a:extLst>
          </p:cNvPr>
          <p:cNvSpPr>
            <a:spLocks noGrp="1"/>
          </p:cNvSpPr>
          <p:nvPr>
            <p:ph sz="quarter" idx="14"/>
          </p:nvPr>
        </p:nvSpPr>
        <p:spPr>
          <a:xfrm>
            <a:off x="8008620" y="3227665"/>
            <a:ext cx="3582745" cy="2203317"/>
          </a:xfrm>
        </p:spPr>
        <p:txBody>
          <a:bodyPr/>
          <a:lstStyle/>
          <a:p>
            <a:r>
              <a:rPr lang="en-US" b="1"/>
              <a:t>Financial Synopsis</a:t>
            </a:r>
          </a:p>
          <a:p>
            <a:pPr lvl="1"/>
            <a:r>
              <a:rPr lang="en-US"/>
              <a:t>CPT Codes</a:t>
            </a:r>
          </a:p>
          <a:p>
            <a:pPr lvl="1"/>
            <a:r>
              <a:rPr lang="en-US"/>
              <a:t>Average Reimbursement</a:t>
            </a:r>
          </a:p>
          <a:p>
            <a:pPr lvl="1"/>
            <a:r>
              <a:rPr lang="en-US"/>
              <a:t>Average Cost</a:t>
            </a:r>
          </a:p>
          <a:p>
            <a:pPr lvl="1"/>
            <a:r>
              <a:rPr lang="en-US"/>
              <a:t>Average Contribution Margin</a:t>
            </a:r>
          </a:p>
          <a:p>
            <a:endParaRPr lang="en-US"/>
          </a:p>
        </p:txBody>
      </p:sp>
      <p:sp>
        <p:nvSpPr>
          <p:cNvPr id="3" name="Title 2">
            <a:extLst>
              <a:ext uri="{FF2B5EF4-FFF2-40B4-BE49-F238E27FC236}">
                <a16:creationId xmlns:a16="http://schemas.microsoft.com/office/drawing/2014/main" id="{BF23347D-F796-4457-B79C-F8217298D595}"/>
              </a:ext>
            </a:extLst>
          </p:cNvPr>
          <p:cNvSpPr>
            <a:spLocks noGrp="1"/>
          </p:cNvSpPr>
          <p:nvPr>
            <p:ph type="title"/>
          </p:nvPr>
        </p:nvSpPr>
        <p:spPr/>
        <p:txBody>
          <a:bodyPr/>
          <a:lstStyle/>
          <a:p>
            <a:r>
              <a:rPr lang="en-US"/>
              <a:t>New Product Request</a:t>
            </a:r>
          </a:p>
        </p:txBody>
      </p:sp>
      <p:sp>
        <p:nvSpPr>
          <p:cNvPr id="10" name="TextBox 9">
            <a:extLst>
              <a:ext uri="{FF2B5EF4-FFF2-40B4-BE49-F238E27FC236}">
                <a16:creationId xmlns:a16="http://schemas.microsoft.com/office/drawing/2014/main" id="{CB520397-C8D7-4B71-B96B-1E5761F1348F}"/>
              </a:ext>
            </a:extLst>
          </p:cNvPr>
          <p:cNvSpPr txBox="1"/>
          <p:nvPr/>
        </p:nvSpPr>
        <p:spPr>
          <a:xfrm>
            <a:off x="405267" y="1547040"/>
            <a:ext cx="1097279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a:ea typeface="+mn-ea"/>
                <a:cs typeface="+mn-cs"/>
              </a:rPr>
              <a:t>New product requests are entered into Enterprise System (Lumere) by the requesting user.  The clinical originator of the new request is the advocate/champion for the product at the VAT meeting.  Supply Chain Management and Finance works with the new request champion prior to the meeting to provide the following information for discussion and voting:</a:t>
            </a:r>
          </a:p>
        </p:txBody>
      </p:sp>
      <p:sp>
        <p:nvSpPr>
          <p:cNvPr id="7" name="Content Placeholder 3">
            <a:extLst>
              <a:ext uri="{FF2B5EF4-FFF2-40B4-BE49-F238E27FC236}">
                <a16:creationId xmlns:a16="http://schemas.microsoft.com/office/drawing/2014/main" id="{2FF7F67E-F648-58E7-6629-E557ED7A3AC1}"/>
              </a:ext>
            </a:extLst>
          </p:cNvPr>
          <p:cNvSpPr txBox="1">
            <a:spLocks/>
          </p:cNvSpPr>
          <p:nvPr/>
        </p:nvSpPr>
        <p:spPr>
          <a:xfrm>
            <a:off x="4119861" y="3227665"/>
            <a:ext cx="5303520" cy="2203317"/>
          </a:xfrm>
          <a:prstGeom prst="rect">
            <a:avLst/>
          </a:prstGeom>
        </p:spPr>
        <p:txBody>
          <a:bodyPr vert="horz" lIns="0" tIns="0" rIns="0" bIns="0" rtlCol="0">
            <a:normAutofit/>
          </a:bodyPr>
          <a:lst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Supply Chain Analysis</a:t>
            </a:r>
          </a:p>
          <a:p>
            <a:pPr lvl="1"/>
            <a:r>
              <a:rPr lang="en-US"/>
              <a:t>Competitive Product</a:t>
            </a:r>
          </a:p>
          <a:p>
            <a:pPr lvl="1"/>
            <a:r>
              <a:rPr lang="en-US"/>
              <a:t>Price</a:t>
            </a:r>
          </a:p>
          <a:p>
            <a:pPr lvl="1"/>
            <a:r>
              <a:rPr lang="en-US"/>
              <a:t>Projected Annual Usage</a:t>
            </a:r>
          </a:p>
          <a:p>
            <a:pPr lvl="1"/>
            <a:r>
              <a:rPr lang="en-US"/>
              <a:t>Contract Terms</a:t>
            </a:r>
          </a:p>
          <a:p>
            <a:endParaRPr lang="en-US"/>
          </a:p>
        </p:txBody>
      </p:sp>
    </p:spTree>
    <p:extLst>
      <p:ext uri="{BB962C8B-B14F-4D97-AF65-F5344CB8AC3E}">
        <p14:creationId xmlns:p14="http://schemas.microsoft.com/office/powerpoint/2010/main" val="797053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BE7F3D-4A2C-740B-88A6-E7A1BC18F748}"/>
              </a:ext>
            </a:extLst>
          </p:cNvPr>
          <p:cNvSpPr>
            <a:spLocks noGrp="1"/>
          </p:cNvSpPr>
          <p:nvPr>
            <p:ph type="ctrTitle"/>
          </p:nvPr>
        </p:nvSpPr>
        <p:spPr>
          <a:xfrm>
            <a:off x="502920" y="2471176"/>
            <a:ext cx="6675120" cy="1463040"/>
          </a:xfrm>
        </p:spPr>
        <p:txBody>
          <a:bodyPr anchor="b">
            <a:normAutofit/>
          </a:bodyPr>
          <a:lstStyle/>
          <a:p>
            <a:r>
              <a:rPr lang="en-US"/>
              <a:t>Stakeholders</a:t>
            </a:r>
          </a:p>
        </p:txBody>
      </p:sp>
      <p:sp>
        <p:nvSpPr>
          <p:cNvPr id="4" name="Subtitle 3">
            <a:extLst>
              <a:ext uri="{FF2B5EF4-FFF2-40B4-BE49-F238E27FC236}">
                <a16:creationId xmlns:a16="http://schemas.microsoft.com/office/drawing/2014/main" id="{F3BE720D-5763-D3FD-A551-93030262937C}"/>
              </a:ext>
            </a:extLst>
          </p:cNvPr>
          <p:cNvSpPr>
            <a:spLocks noGrp="1"/>
          </p:cNvSpPr>
          <p:nvPr>
            <p:ph type="subTitle" idx="1"/>
          </p:nvPr>
        </p:nvSpPr>
        <p:spPr>
          <a:xfrm>
            <a:off x="502920" y="4071376"/>
            <a:ext cx="6675120" cy="914400"/>
          </a:xfrm>
        </p:spPr>
        <p:txBody>
          <a:bodyPr>
            <a:normAutofit/>
          </a:bodyPr>
          <a:lstStyle/>
          <a:p>
            <a:r>
              <a:rPr lang="en-US"/>
              <a:t>Who’s at the Round Table and Why?</a:t>
            </a:r>
          </a:p>
        </p:txBody>
      </p:sp>
      <p:pic>
        <p:nvPicPr>
          <p:cNvPr id="12" name="Picture 11">
            <a:extLst>
              <a:ext uri="{FF2B5EF4-FFF2-40B4-BE49-F238E27FC236}">
                <a16:creationId xmlns:a16="http://schemas.microsoft.com/office/drawing/2014/main" id="{5C49B537-DF3F-529C-A9E0-9242B7CAAEF4}"/>
              </a:ext>
            </a:extLst>
          </p:cNvPr>
          <p:cNvPicPr>
            <a:picLocks noChangeAspect="1"/>
          </p:cNvPicPr>
          <p:nvPr/>
        </p:nvPicPr>
        <p:blipFill>
          <a:blip r:embed="rId3"/>
          <a:stretch>
            <a:fillRect/>
          </a:stretch>
        </p:blipFill>
        <p:spPr>
          <a:xfrm>
            <a:off x="7836085" y="2083227"/>
            <a:ext cx="3759036" cy="3259954"/>
          </a:xfrm>
          <a:prstGeom prst="rect">
            <a:avLst/>
          </a:prstGeom>
        </p:spPr>
      </p:pic>
    </p:spTree>
    <p:extLst>
      <p:ext uri="{BB962C8B-B14F-4D97-AF65-F5344CB8AC3E}">
        <p14:creationId xmlns:p14="http://schemas.microsoft.com/office/powerpoint/2010/main" val="1649633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79574-98E3-F6F6-A5D1-7D17C328C7D7}"/>
              </a:ext>
            </a:extLst>
          </p:cNvPr>
          <p:cNvSpPr>
            <a:spLocks noGrp="1"/>
          </p:cNvSpPr>
          <p:nvPr>
            <p:ph type="title"/>
          </p:nvPr>
        </p:nvSpPr>
        <p:spPr/>
        <p:txBody>
          <a:bodyPr/>
          <a:lstStyle/>
          <a:p>
            <a:r>
              <a:rPr lang="en-US"/>
              <a:t>Key Stakeholder Roles</a:t>
            </a:r>
          </a:p>
        </p:txBody>
      </p:sp>
      <p:grpSp>
        <p:nvGrpSpPr>
          <p:cNvPr id="13" name="Group 12">
            <a:extLst>
              <a:ext uri="{FF2B5EF4-FFF2-40B4-BE49-F238E27FC236}">
                <a16:creationId xmlns:a16="http://schemas.microsoft.com/office/drawing/2014/main" id="{29DEBFFF-BFCA-DA10-D016-76105C5C01E0}"/>
              </a:ext>
            </a:extLst>
          </p:cNvPr>
          <p:cNvGrpSpPr/>
          <p:nvPr/>
        </p:nvGrpSpPr>
        <p:grpSpPr>
          <a:xfrm>
            <a:off x="3490712" y="1567684"/>
            <a:ext cx="7845982" cy="4784341"/>
            <a:chOff x="3490712" y="1567684"/>
            <a:chExt cx="7845982" cy="4784341"/>
          </a:xfrm>
        </p:grpSpPr>
        <p:sp>
          <p:nvSpPr>
            <p:cNvPr id="7" name="Rectangle 6">
              <a:extLst>
                <a:ext uri="{FF2B5EF4-FFF2-40B4-BE49-F238E27FC236}">
                  <a16:creationId xmlns:a16="http://schemas.microsoft.com/office/drawing/2014/main" id="{3673C799-36EC-C779-C57D-ACBD96143BB2}"/>
                </a:ext>
              </a:extLst>
            </p:cNvPr>
            <p:cNvSpPr/>
            <p:nvPr/>
          </p:nvSpPr>
          <p:spPr>
            <a:xfrm>
              <a:off x="3490712" y="1690066"/>
              <a:ext cx="7845982" cy="4661959"/>
            </a:xfrm>
            <a:prstGeom prst="rect">
              <a:avLst/>
            </a:prstGeom>
            <a:ln>
              <a:noFill/>
            </a:ln>
          </p:spPr>
          <p:txBody>
            <a:bodyPr/>
            <a:lstStyle/>
            <a:p>
              <a:endParaRPr lang="en-US"/>
            </a:p>
          </p:txBody>
        </p:sp>
        <p:sp>
          <p:nvSpPr>
            <p:cNvPr id="9" name="Freeform: Shape 8">
              <a:extLst>
                <a:ext uri="{FF2B5EF4-FFF2-40B4-BE49-F238E27FC236}">
                  <a16:creationId xmlns:a16="http://schemas.microsoft.com/office/drawing/2014/main" id="{55E7030F-C6AE-9BA4-3BAF-D2F26EF89C54}"/>
                </a:ext>
              </a:extLst>
            </p:cNvPr>
            <p:cNvSpPr/>
            <p:nvPr/>
          </p:nvSpPr>
          <p:spPr>
            <a:xfrm>
              <a:off x="5631814" y="1567684"/>
              <a:ext cx="3478245" cy="2656585"/>
            </a:xfrm>
            <a:custGeom>
              <a:avLst/>
              <a:gdLst>
                <a:gd name="connsiteX0" fmla="*/ 0 w 3478245"/>
                <a:gd name="connsiteY0" fmla="*/ 1328293 h 2656585"/>
                <a:gd name="connsiteX1" fmla="*/ 1739123 w 3478245"/>
                <a:gd name="connsiteY1" fmla="*/ 0 h 2656585"/>
                <a:gd name="connsiteX2" fmla="*/ 3478246 w 3478245"/>
                <a:gd name="connsiteY2" fmla="*/ 1328293 h 2656585"/>
                <a:gd name="connsiteX3" fmla="*/ 1739123 w 3478245"/>
                <a:gd name="connsiteY3" fmla="*/ 2656586 h 2656585"/>
                <a:gd name="connsiteX4" fmla="*/ 0 w 3478245"/>
                <a:gd name="connsiteY4" fmla="*/ 1328293 h 265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245" h="2656585">
                  <a:moveTo>
                    <a:pt x="0" y="1328293"/>
                  </a:moveTo>
                  <a:cubicBezTo>
                    <a:pt x="0" y="594697"/>
                    <a:pt x="778632" y="0"/>
                    <a:pt x="1739123" y="0"/>
                  </a:cubicBezTo>
                  <a:cubicBezTo>
                    <a:pt x="2699614" y="0"/>
                    <a:pt x="3478246" y="594697"/>
                    <a:pt x="3478246" y="1328293"/>
                  </a:cubicBezTo>
                  <a:cubicBezTo>
                    <a:pt x="3478246" y="2061889"/>
                    <a:pt x="2699614" y="2656586"/>
                    <a:pt x="1739123" y="2656586"/>
                  </a:cubicBezTo>
                  <a:cubicBezTo>
                    <a:pt x="778632" y="2656586"/>
                    <a:pt x="0" y="2061889"/>
                    <a:pt x="0" y="1328293"/>
                  </a:cubicBezTo>
                  <a:close/>
                </a:path>
              </a:pathLst>
            </a:custGeom>
            <a:ln w="57150">
              <a:solidFill>
                <a:schemeClr val="accent1">
                  <a:lumMod val="75000"/>
                  <a:lumOff val="25000"/>
                </a:schemeClr>
              </a:solidFill>
            </a:ln>
          </p:spPr>
          <p:style>
            <a:lnRef idx="3">
              <a:scrgbClr r="0" g="0" b="0"/>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463766" tIns="464902" rIns="463766" bIns="996220" numCol="1" spcCol="1270" anchor="ctr" anchorCtr="0">
              <a:noAutofit/>
            </a:bodyPr>
            <a:lstStyle/>
            <a:p>
              <a:pPr marL="0" lvl="0" indent="0" algn="ctr" defTabSz="1022350">
                <a:lnSpc>
                  <a:spcPct val="90000"/>
                </a:lnSpc>
                <a:spcBef>
                  <a:spcPct val="0"/>
                </a:spcBef>
                <a:spcAft>
                  <a:spcPct val="35000"/>
                </a:spcAft>
                <a:buNone/>
              </a:pPr>
              <a:r>
                <a:rPr lang="en-US" sz="2300" b="1" kern="1200"/>
                <a:t>Physicians/ Clinicians</a:t>
              </a:r>
            </a:p>
            <a:p>
              <a:pPr marL="0" lvl="0" indent="0" algn="ctr" defTabSz="1022350">
                <a:lnSpc>
                  <a:spcPct val="90000"/>
                </a:lnSpc>
                <a:spcBef>
                  <a:spcPct val="0"/>
                </a:spcBef>
                <a:spcAft>
                  <a:spcPct val="35000"/>
                </a:spcAft>
                <a:buNone/>
              </a:pPr>
              <a:r>
                <a:rPr lang="en-US" sz="1600" kern="1200"/>
                <a:t>(Product Knowledge and Evaluation)</a:t>
              </a:r>
            </a:p>
          </p:txBody>
        </p:sp>
        <p:sp>
          <p:nvSpPr>
            <p:cNvPr id="10" name="Freeform: Shape 9">
              <a:extLst>
                <a:ext uri="{FF2B5EF4-FFF2-40B4-BE49-F238E27FC236}">
                  <a16:creationId xmlns:a16="http://schemas.microsoft.com/office/drawing/2014/main" id="{F8F11335-0DE6-6666-351A-DA821CD01EDC}"/>
                </a:ext>
              </a:extLst>
            </p:cNvPr>
            <p:cNvSpPr/>
            <p:nvPr/>
          </p:nvSpPr>
          <p:spPr>
            <a:xfrm>
              <a:off x="6655969" y="3193387"/>
              <a:ext cx="4081493" cy="2730427"/>
            </a:xfrm>
            <a:custGeom>
              <a:avLst/>
              <a:gdLst>
                <a:gd name="connsiteX0" fmla="*/ 0 w 4081493"/>
                <a:gd name="connsiteY0" fmla="*/ 1365214 h 2730427"/>
                <a:gd name="connsiteX1" fmla="*/ 2040747 w 4081493"/>
                <a:gd name="connsiteY1" fmla="*/ 0 h 2730427"/>
                <a:gd name="connsiteX2" fmla="*/ 4081494 w 4081493"/>
                <a:gd name="connsiteY2" fmla="*/ 1365214 h 2730427"/>
                <a:gd name="connsiteX3" fmla="*/ 2040747 w 4081493"/>
                <a:gd name="connsiteY3" fmla="*/ 2730428 h 2730427"/>
                <a:gd name="connsiteX4" fmla="*/ 0 w 4081493"/>
                <a:gd name="connsiteY4" fmla="*/ 1365214 h 273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1493" h="2730427">
                  <a:moveTo>
                    <a:pt x="0" y="1365214"/>
                  </a:moveTo>
                  <a:cubicBezTo>
                    <a:pt x="0" y="611227"/>
                    <a:pt x="913674" y="0"/>
                    <a:pt x="2040747" y="0"/>
                  </a:cubicBezTo>
                  <a:cubicBezTo>
                    <a:pt x="3167820" y="0"/>
                    <a:pt x="4081494" y="611227"/>
                    <a:pt x="4081494" y="1365214"/>
                  </a:cubicBezTo>
                  <a:cubicBezTo>
                    <a:pt x="4081494" y="2119201"/>
                    <a:pt x="3167820" y="2730428"/>
                    <a:pt x="2040747" y="2730428"/>
                  </a:cubicBezTo>
                  <a:cubicBezTo>
                    <a:pt x="913674" y="2730428"/>
                    <a:pt x="0" y="2119201"/>
                    <a:pt x="0" y="1365214"/>
                  </a:cubicBezTo>
                  <a:close/>
                </a:path>
              </a:pathLst>
            </a:custGeom>
            <a:ln w="57150">
              <a:solidFill>
                <a:schemeClr val="accent1">
                  <a:lumMod val="75000"/>
                  <a:lumOff val="25000"/>
                </a:schemeClr>
              </a:solidFill>
            </a:ln>
          </p:spPr>
          <p:style>
            <a:lnRef idx="3">
              <a:scrgbClr r="0" g="0" b="0"/>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1248257" tIns="705361" rIns="384341" bIns="523331" numCol="1" spcCol="1270" anchor="ctr" anchorCtr="0">
              <a:noAutofit/>
            </a:bodyPr>
            <a:lstStyle/>
            <a:p>
              <a:pPr marL="0" lvl="0" indent="0" algn="ctr" defTabSz="1022350">
                <a:lnSpc>
                  <a:spcPct val="90000"/>
                </a:lnSpc>
                <a:spcBef>
                  <a:spcPct val="0"/>
                </a:spcBef>
                <a:spcAft>
                  <a:spcPct val="35000"/>
                </a:spcAft>
                <a:buNone/>
              </a:pPr>
              <a:endParaRPr lang="en-US" sz="2300" b="1" kern="1200"/>
            </a:p>
            <a:p>
              <a:pPr marL="0" lvl="0" indent="0" algn="ctr" defTabSz="1022350">
                <a:lnSpc>
                  <a:spcPct val="90000"/>
                </a:lnSpc>
                <a:spcBef>
                  <a:spcPct val="0"/>
                </a:spcBef>
                <a:spcAft>
                  <a:spcPct val="35000"/>
                </a:spcAft>
                <a:buNone/>
              </a:pPr>
              <a:r>
                <a:rPr lang="en-US" sz="2300" b="1" kern="1200"/>
                <a:t>Supply Chain</a:t>
              </a:r>
            </a:p>
            <a:p>
              <a:pPr marL="0" lvl="0" indent="0" algn="ctr" defTabSz="1022350">
                <a:lnSpc>
                  <a:spcPct val="90000"/>
                </a:lnSpc>
                <a:spcBef>
                  <a:spcPct val="0"/>
                </a:spcBef>
                <a:spcAft>
                  <a:spcPct val="35000"/>
                </a:spcAft>
                <a:buNone/>
              </a:pPr>
              <a:r>
                <a:rPr lang="en-US" sz="1600" b="0" kern="1200"/>
                <a:t>(Vendor Management, Contracting Knowledge)</a:t>
              </a:r>
            </a:p>
          </p:txBody>
        </p:sp>
        <p:sp>
          <p:nvSpPr>
            <p:cNvPr id="11" name="Freeform: Shape 10">
              <a:extLst>
                <a:ext uri="{FF2B5EF4-FFF2-40B4-BE49-F238E27FC236}">
                  <a16:creationId xmlns:a16="http://schemas.microsoft.com/office/drawing/2014/main" id="{FD9AD652-5C28-ACE0-8367-13602B3F6704}"/>
                </a:ext>
              </a:extLst>
            </p:cNvPr>
            <p:cNvSpPr/>
            <p:nvPr/>
          </p:nvSpPr>
          <p:spPr>
            <a:xfrm>
              <a:off x="3770637" y="3088743"/>
              <a:ext cx="4111008" cy="2771396"/>
            </a:xfrm>
            <a:custGeom>
              <a:avLst/>
              <a:gdLst>
                <a:gd name="connsiteX0" fmla="*/ 0 w 4111008"/>
                <a:gd name="connsiteY0" fmla="*/ 1385698 h 2771396"/>
                <a:gd name="connsiteX1" fmla="*/ 2055504 w 4111008"/>
                <a:gd name="connsiteY1" fmla="*/ 0 h 2771396"/>
                <a:gd name="connsiteX2" fmla="*/ 4111008 w 4111008"/>
                <a:gd name="connsiteY2" fmla="*/ 1385698 h 2771396"/>
                <a:gd name="connsiteX3" fmla="*/ 2055504 w 4111008"/>
                <a:gd name="connsiteY3" fmla="*/ 2771396 h 2771396"/>
                <a:gd name="connsiteX4" fmla="*/ 0 w 4111008"/>
                <a:gd name="connsiteY4" fmla="*/ 1385698 h 277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008" h="2771396">
                  <a:moveTo>
                    <a:pt x="0" y="1385698"/>
                  </a:moveTo>
                  <a:cubicBezTo>
                    <a:pt x="0" y="620398"/>
                    <a:pt x="920280" y="0"/>
                    <a:pt x="2055504" y="0"/>
                  </a:cubicBezTo>
                  <a:cubicBezTo>
                    <a:pt x="3190728" y="0"/>
                    <a:pt x="4111008" y="620398"/>
                    <a:pt x="4111008" y="1385698"/>
                  </a:cubicBezTo>
                  <a:cubicBezTo>
                    <a:pt x="4111008" y="2150998"/>
                    <a:pt x="3190728" y="2771396"/>
                    <a:pt x="2055504" y="2771396"/>
                  </a:cubicBezTo>
                  <a:cubicBezTo>
                    <a:pt x="920280" y="2771396"/>
                    <a:pt x="0" y="2150998"/>
                    <a:pt x="0" y="1385698"/>
                  </a:cubicBezTo>
                  <a:close/>
                </a:path>
              </a:pathLst>
            </a:custGeom>
            <a:ln w="57150">
              <a:solidFill>
                <a:schemeClr val="accent1">
                  <a:lumMod val="75000"/>
                  <a:lumOff val="25000"/>
                </a:schemeClr>
              </a:solidFill>
            </a:ln>
          </p:spPr>
          <p:style>
            <a:lnRef idx="3">
              <a:scrgbClr r="0" g="0" b="0"/>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387119" tIns="715945" rIns="1257284" bIns="531183" numCol="1" spcCol="1270" anchor="ctr" anchorCtr="0">
              <a:noAutofit/>
            </a:bodyPr>
            <a:lstStyle/>
            <a:p>
              <a:pPr marL="0" lvl="0" indent="0" algn="ctr" defTabSz="1022350">
                <a:lnSpc>
                  <a:spcPct val="90000"/>
                </a:lnSpc>
                <a:spcBef>
                  <a:spcPct val="0"/>
                </a:spcBef>
                <a:spcAft>
                  <a:spcPct val="35000"/>
                </a:spcAft>
                <a:buNone/>
              </a:pPr>
              <a:endParaRPr lang="en-US" sz="2300" b="1" kern="1200"/>
            </a:p>
            <a:p>
              <a:pPr marL="0" lvl="0" indent="0" algn="ctr" defTabSz="1022350">
                <a:lnSpc>
                  <a:spcPct val="90000"/>
                </a:lnSpc>
                <a:spcBef>
                  <a:spcPct val="0"/>
                </a:spcBef>
                <a:spcAft>
                  <a:spcPct val="35000"/>
                </a:spcAft>
                <a:buNone/>
              </a:pPr>
              <a:r>
                <a:rPr lang="en-US" sz="2300" b="1" kern="1200"/>
                <a:t>Finance</a:t>
              </a:r>
            </a:p>
            <a:p>
              <a:pPr marL="0" lvl="0" indent="0" algn="ctr" defTabSz="1022350">
                <a:lnSpc>
                  <a:spcPct val="90000"/>
                </a:lnSpc>
                <a:spcBef>
                  <a:spcPct val="0"/>
                </a:spcBef>
                <a:spcAft>
                  <a:spcPct val="35000"/>
                </a:spcAft>
                <a:buNone/>
              </a:pPr>
              <a:r>
                <a:rPr lang="en-US" sz="1600" b="0" kern="1200"/>
                <a:t>(Cost-Benefit Analysis)</a:t>
              </a:r>
            </a:p>
          </p:txBody>
        </p:sp>
      </p:grpSp>
      <p:cxnSp>
        <p:nvCxnSpPr>
          <p:cNvPr id="6" name="Straight Arrow Connector 5">
            <a:extLst>
              <a:ext uri="{FF2B5EF4-FFF2-40B4-BE49-F238E27FC236}">
                <a16:creationId xmlns:a16="http://schemas.microsoft.com/office/drawing/2014/main" id="{B189E115-BE23-756B-D177-AD0C05EDF612}"/>
              </a:ext>
            </a:extLst>
          </p:cNvPr>
          <p:cNvCxnSpPr>
            <a:cxnSpLocks/>
          </p:cNvCxnSpPr>
          <p:nvPr/>
        </p:nvCxnSpPr>
        <p:spPr>
          <a:xfrm>
            <a:off x="5001208" y="2584580"/>
            <a:ext cx="2412495" cy="1464906"/>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359C96-7658-5981-61E8-6FA5EB00C9CC}"/>
              </a:ext>
            </a:extLst>
          </p:cNvPr>
          <p:cNvSpPr txBox="1"/>
          <p:nvPr/>
        </p:nvSpPr>
        <p:spPr>
          <a:xfrm>
            <a:off x="495300" y="1690066"/>
            <a:ext cx="3438437" cy="1118448"/>
          </a:xfrm>
          <a:prstGeom prst="rect">
            <a:avLst/>
          </a:prstGeom>
          <a:noFill/>
        </p:spPr>
        <p:txBody>
          <a:bodyPr wrap="none" lIns="0" tIns="0" rIns="0" bIns="0" rtlCol="0">
            <a:noAutofit/>
          </a:bodyPr>
          <a:lstStyle/>
          <a:p>
            <a:pPr algn="l"/>
            <a:r>
              <a:rPr lang="en-US" sz="2800" b="1">
                <a:solidFill>
                  <a:schemeClr val="accent4">
                    <a:lumMod val="75000"/>
                  </a:schemeClr>
                </a:solidFill>
              </a:rPr>
              <a:t>Value Analysis Program</a:t>
            </a:r>
          </a:p>
          <a:p>
            <a:r>
              <a:rPr lang="en-US" sz="2800" b="1">
                <a:solidFill>
                  <a:schemeClr val="accent4">
                    <a:lumMod val="75000"/>
                  </a:schemeClr>
                </a:solidFill>
              </a:rPr>
              <a:t>(Review &amp; Evaluation)</a:t>
            </a:r>
          </a:p>
        </p:txBody>
      </p:sp>
    </p:spTree>
    <p:extLst>
      <p:ext uri="{BB962C8B-B14F-4D97-AF65-F5344CB8AC3E}">
        <p14:creationId xmlns:p14="http://schemas.microsoft.com/office/powerpoint/2010/main" val="452239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7E468-6A44-F632-6ACD-A2B1E0E8B502}"/>
              </a:ext>
            </a:extLst>
          </p:cNvPr>
          <p:cNvSpPr>
            <a:spLocks noGrp="1"/>
          </p:cNvSpPr>
          <p:nvPr>
            <p:ph type="title"/>
          </p:nvPr>
        </p:nvSpPr>
        <p:spPr/>
        <p:txBody>
          <a:bodyPr/>
          <a:lstStyle/>
          <a:p>
            <a:r>
              <a:rPr lang="en-US"/>
              <a:t>Voices for their stakeholders</a:t>
            </a:r>
          </a:p>
        </p:txBody>
      </p:sp>
      <p:pic>
        <p:nvPicPr>
          <p:cNvPr id="5" name="Picture 4" descr="Engineering drawing&#10;&#10;Description automatically generated with low confidence">
            <a:extLst>
              <a:ext uri="{FF2B5EF4-FFF2-40B4-BE49-F238E27FC236}">
                <a16:creationId xmlns:a16="http://schemas.microsoft.com/office/drawing/2014/main" id="{932D65DD-9D51-77E9-1B05-C920BEB1A21E}"/>
              </a:ext>
            </a:extLst>
          </p:cNvPr>
          <p:cNvPicPr>
            <a:picLocks noChangeAspect="1"/>
          </p:cNvPicPr>
          <p:nvPr/>
        </p:nvPicPr>
        <p:blipFill rotWithShape="1">
          <a:blip r:embed="rId3">
            <a:extLst>
              <a:ext uri="{28A0092B-C50C-407E-A947-70E740481C1C}">
                <a14:useLocalDpi xmlns:a14="http://schemas.microsoft.com/office/drawing/2010/main" val="0"/>
              </a:ext>
            </a:extLst>
          </a:blip>
          <a:srcRect l="18172" t="7033" r="24135" b="4271"/>
          <a:stretch/>
        </p:blipFill>
        <p:spPr>
          <a:xfrm>
            <a:off x="298044" y="2021176"/>
            <a:ext cx="4779078" cy="400334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27C27D35-DEC9-A191-71A3-DA1648B634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91083" y="1484907"/>
            <a:ext cx="2698723" cy="2958942"/>
          </a:xfrm>
          <a:prstGeom prst="rect">
            <a:avLst/>
          </a:prstGeom>
        </p:spPr>
      </p:pic>
      <p:sp>
        <p:nvSpPr>
          <p:cNvPr id="7" name="TextBox 6">
            <a:extLst>
              <a:ext uri="{FF2B5EF4-FFF2-40B4-BE49-F238E27FC236}">
                <a16:creationId xmlns:a16="http://schemas.microsoft.com/office/drawing/2014/main" id="{79E02B61-BF77-AADC-B564-B946FC62342B}"/>
              </a:ext>
            </a:extLst>
          </p:cNvPr>
          <p:cNvSpPr txBox="1"/>
          <p:nvPr/>
        </p:nvSpPr>
        <p:spPr>
          <a:xfrm>
            <a:off x="1117887" y="2159540"/>
            <a:ext cx="3757760" cy="461665"/>
          </a:xfrm>
          <a:prstGeom prst="rect">
            <a:avLst/>
          </a:prstGeom>
          <a:solidFill>
            <a:schemeClr val="bg1"/>
          </a:solidFill>
        </p:spPr>
        <p:txBody>
          <a:bodyPr wrap="none" rtlCol="0">
            <a:spAutoFit/>
          </a:bodyPr>
          <a:lstStyle/>
          <a:p>
            <a:r>
              <a:rPr lang="en-US" sz="2400" b="1">
                <a:latin typeface="Comic Sans MS" panose="030F0702030302020204" pitchFamily="66" charset="0"/>
              </a:rPr>
              <a:t>Physician Team Member</a:t>
            </a:r>
          </a:p>
        </p:txBody>
      </p:sp>
      <p:sp>
        <p:nvSpPr>
          <p:cNvPr id="8" name="Thought Bubble: Cloud 7">
            <a:extLst>
              <a:ext uri="{FF2B5EF4-FFF2-40B4-BE49-F238E27FC236}">
                <a16:creationId xmlns:a16="http://schemas.microsoft.com/office/drawing/2014/main" id="{5F348F1D-E2C3-837A-861C-7697F3D93246}"/>
              </a:ext>
            </a:extLst>
          </p:cNvPr>
          <p:cNvSpPr/>
          <p:nvPr/>
        </p:nvSpPr>
        <p:spPr>
          <a:xfrm>
            <a:off x="5981700" y="858416"/>
            <a:ext cx="5697894" cy="5887617"/>
          </a:xfrm>
          <a:prstGeom prst="cloudCallout">
            <a:avLst>
              <a:gd name="adj1" fmla="val -110647"/>
              <a:gd name="adj2" fmla="val -1252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a:t>Wants to have a stake in decisions</a:t>
            </a:r>
          </a:p>
          <a:p>
            <a:pPr marL="285750" indent="-285750">
              <a:buFont typeface="Arial" panose="020B0604020202020204" pitchFamily="34" charset="0"/>
              <a:buChar char="•"/>
            </a:pPr>
            <a:r>
              <a:rPr lang="en-US" sz="1800"/>
              <a:t>Rather be part of the process than being told how to practice</a:t>
            </a:r>
          </a:p>
          <a:p>
            <a:pPr marL="285750" indent="-285750">
              <a:buFont typeface="Arial" panose="020B0604020202020204" pitchFamily="34" charset="0"/>
              <a:buChar char="•"/>
            </a:pPr>
            <a:r>
              <a:rPr lang="en-US" sz="1800"/>
              <a:t>May or may not share institutional commitment</a:t>
            </a:r>
          </a:p>
          <a:p>
            <a:pPr marL="285750" indent="-285750">
              <a:buFont typeface="Arial" panose="020B0604020202020204" pitchFamily="34" charset="0"/>
              <a:buChar char="•"/>
            </a:pPr>
            <a:r>
              <a:rPr lang="en-US"/>
              <a:t>Needs to hear “administrators” perspectives</a:t>
            </a:r>
            <a:endParaRPr lang="en-US" sz="1800"/>
          </a:p>
          <a:p>
            <a:pPr marL="285750" indent="-285750">
              <a:buFont typeface="Arial" panose="020B0604020202020204" pitchFamily="34" charset="0"/>
              <a:buChar char="•"/>
            </a:pPr>
            <a:r>
              <a:rPr lang="en-US" sz="1800"/>
              <a:t>Need to be present for clinical adjudication/evaluation</a:t>
            </a:r>
          </a:p>
          <a:p>
            <a:pPr marL="285750" indent="-285750">
              <a:buFont typeface="Arial" panose="020B0604020202020204" pitchFamily="34" charset="0"/>
              <a:buChar char="•"/>
            </a:pPr>
            <a:r>
              <a:rPr lang="en-US"/>
              <a:t>Peer-to-Peer buffer/liaison </a:t>
            </a:r>
            <a:endParaRPr lang="en-US" sz="1800"/>
          </a:p>
        </p:txBody>
      </p:sp>
    </p:spTree>
    <p:extLst>
      <p:ext uri="{BB962C8B-B14F-4D97-AF65-F5344CB8AC3E}">
        <p14:creationId xmlns:p14="http://schemas.microsoft.com/office/powerpoint/2010/main" val="305309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B1998-20CE-E95E-1034-1896893455C4}"/>
              </a:ext>
            </a:extLst>
          </p:cNvPr>
          <p:cNvSpPr>
            <a:spLocks noGrp="1"/>
          </p:cNvSpPr>
          <p:nvPr>
            <p:ph type="title"/>
          </p:nvPr>
        </p:nvSpPr>
        <p:spPr>
          <a:xfrm>
            <a:off x="495300" y="541176"/>
            <a:ext cx="10972800" cy="921864"/>
          </a:xfrm>
        </p:spPr>
        <p:txBody>
          <a:bodyPr/>
          <a:lstStyle/>
          <a:p>
            <a:r>
              <a:rPr lang="en-US"/>
              <a:t>Voices for their stakeholders </a:t>
            </a:r>
          </a:p>
        </p:txBody>
      </p:sp>
      <p:pic>
        <p:nvPicPr>
          <p:cNvPr id="6" name="Picture 5" descr="Engineering drawing&#10;&#10;Description automatically generated with low confidence">
            <a:extLst>
              <a:ext uri="{FF2B5EF4-FFF2-40B4-BE49-F238E27FC236}">
                <a16:creationId xmlns:a16="http://schemas.microsoft.com/office/drawing/2014/main" id="{59B7EF07-A1C7-1CDC-F443-E0DB52F37E73}"/>
              </a:ext>
            </a:extLst>
          </p:cNvPr>
          <p:cNvPicPr>
            <a:picLocks noChangeAspect="1"/>
          </p:cNvPicPr>
          <p:nvPr/>
        </p:nvPicPr>
        <p:blipFill rotWithShape="1">
          <a:blip r:embed="rId3">
            <a:extLst>
              <a:ext uri="{28A0092B-C50C-407E-A947-70E740481C1C}">
                <a14:useLocalDpi xmlns:a14="http://schemas.microsoft.com/office/drawing/2010/main" val="0"/>
              </a:ext>
            </a:extLst>
          </a:blip>
          <a:srcRect l="18172" t="7033" r="24135" b="4271"/>
          <a:stretch/>
        </p:blipFill>
        <p:spPr>
          <a:xfrm>
            <a:off x="0" y="1921785"/>
            <a:ext cx="4779078" cy="400334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FEC9980E-A59A-1537-5C63-47A814B23F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82599" y="1655046"/>
            <a:ext cx="2698723" cy="2958942"/>
          </a:xfrm>
          <a:prstGeom prst="rect">
            <a:avLst/>
          </a:prstGeom>
        </p:spPr>
      </p:pic>
      <p:sp>
        <p:nvSpPr>
          <p:cNvPr id="9" name="TextBox 8">
            <a:extLst>
              <a:ext uri="{FF2B5EF4-FFF2-40B4-BE49-F238E27FC236}">
                <a16:creationId xmlns:a16="http://schemas.microsoft.com/office/drawing/2014/main" id="{E07804E6-154B-A567-815C-D16C4C9E6114}"/>
              </a:ext>
            </a:extLst>
          </p:cNvPr>
          <p:cNvSpPr txBox="1"/>
          <p:nvPr/>
        </p:nvSpPr>
        <p:spPr>
          <a:xfrm>
            <a:off x="608075" y="2039112"/>
            <a:ext cx="4142232" cy="461665"/>
          </a:xfrm>
          <a:prstGeom prst="rect">
            <a:avLst/>
          </a:prstGeom>
          <a:solidFill>
            <a:schemeClr val="bg1"/>
          </a:solidFill>
        </p:spPr>
        <p:txBody>
          <a:bodyPr wrap="square" rtlCol="0">
            <a:spAutoFit/>
          </a:bodyPr>
          <a:lstStyle/>
          <a:p>
            <a:r>
              <a:rPr lang="en-US" sz="2400" b="1">
                <a:latin typeface="Comic Sans MS" panose="030F0702030302020204" pitchFamily="66" charset="0"/>
              </a:rPr>
              <a:t>The Supply Chain Member</a:t>
            </a:r>
          </a:p>
        </p:txBody>
      </p:sp>
      <p:sp>
        <p:nvSpPr>
          <p:cNvPr id="5" name="Thought Bubble: Cloud 4">
            <a:extLst>
              <a:ext uri="{FF2B5EF4-FFF2-40B4-BE49-F238E27FC236}">
                <a16:creationId xmlns:a16="http://schemas.microsoft.com/office/drawing/2014/main" id="{42AF2989-BDC3-ECB1-E759-AC2004A61078}"/>
              </a:ext>
            </a:extLst>
          </p:cNvPr>
          <p:cNvSpPr/>
          <p:nvPr/>
        </p:nvSpPr>
        <p:spPr>
          <a:xfrm>
            <a:off x="6460454" y="190708"/>
            <a:ext cx="5697894" cy="5887617"/>
          </a:xfrm>
          <a:prstGeom prst="cloudCallout">
            <a:avLst>
              <a:gd name="adj1" fmla="val -91324"/>
              <a:gd name="adj2" fmla="val 147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a:t>Control supply costs</a:t>
            </a:r>
          </a:p>
          <a:p>
            <a:pPr marL="285750" indent="-285750">
              <a:buFont typeface="Arial" panose="020B0604020202020204" pitchFamily="34" charset="0"/>
              <a:buChar char="•"/>
            </a:pPr>
            <a:r>
              <a:rPr lang="en-US" sz="1800"/>
              <a:t>Control inventory/standardize</a:t>
            </a:r>
          </a:p>
          <a:p>
            <a:pPr marL="285750" indent="-285750">
              <a:buFont typeface="Arial" panose="020B0604020202020204" pitchFamily="34" charset="0"/>
              <a:buChar char="•"/>
            </a:pPr>
            <a:r>
              <a:rPr lang="en-US" sz="1800"/>
              <a:t>Contractual compliance</a:t>
            </a:r>
          </a:p>
          <a:p>
            <a:pPr marL="285750" indent="-285750">
              <a:buFont typeface="Arial" panose="020B0604020202020204" pitchFamily="34" charset="0"/>
              <a:buChar char="•"/>
            </a:pPr>
            <a:r>
              <a:rPr lang="en-US" sz="1800"/>
              <a:t>Charge capture</a:t>
            </a:r>
          </a:p>
          <a:p>
            <a:pPr marL="285750" indent="-285750">
              <a:buFont typeface="Arial" panose="020B0604020202020204" pitchFamily="34" charset="0"/>
              <a:buChar char="•"/>
            </a:pPr>
            <a:r>
              <a:rPr lang="en-US" sz="1800"/>
              <a:t>Timely approval and access to new product/technology </a:t>
            </a:r>
          </a:p>
          <a:p>
            <a:pPr marL="285750" indent="-285750">
              <a:buFont typeface="Arial" panose="020B0604020202020204" pitchFamily="34" charset="0"/>
              <a:buChar char="•"/>
            </a:pPr>
            <a:r>
              <a:rPr lang="en-US" sz="1800"/>
              <a:t>Alignment of physician needs, Supply Chain goals, and innovation</a:t>
            </a:r>
          </a:p>
          <a:p>
            <a:pPr marL="285750" indent="-285750">
              <a:buFont typeface="Arial" panose="020B0604020202020204" pitchFamily="34" charset="0"/>
              <a:buChar char="•"/>
            </a:pPr>
            <a:r>
              <a:rPr lang="en-US" sz="1800"/>
              <a:t>Communication and transparency between Supply Chain and clinicians</a:t>
            </a:r>
          </a:p>
        </p:txBody>
      </p:sp>
    </p:spTree>
    <p:extLst>
      <p:ext uri="{BB962C8B-B14F-4D97-AF65-F5344CB8AC3E}">
        <p14:creationId xmlns:p14="http://schemas.microsoft.com/office/powerpoint/2010/main" val="1015163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C6746-9A84-249B-1A9A-AFCB71B08EE7}"/>
              </a:ext>
            </a:extLst>
          </p:cNvPr>
          <p:cNvSpPr>
            <a:spLocks noGrp="1"/>
          </p:cNvSpPr>
          <p:nvPr>
            <p:ph type="title"/>
          </p:nvPr>
        </p:nvSpPr>
        <p:spPr/>
        <p:txBody>
          <a:bodyPr/>
          <a:lstStyle/>
          <a:p>
            <a:r>
              <a:rPr lang="en-US"/>
              <a:t>Voices for their stakeholders</a:t>
            </a:r>
          </a:p>
        </p:txBody>
      </p:sp>
      <p:pic>
        <p:nvPicPr>
          <p:cNvPr id="5" name="Picture 4" descr="Engineering drawing&#10;&#10;Description automatically generated with low confidence">
            <a:extLst>
              <a:ext uri="{FF2B5EF4-FFF2-40B4-BE49-F238E27FC236}">
                <a16:creationId xmlns:a16="http://schemas.microsoft.com/office/drawing/2014/main" id="{932D65DD-9D51-77E9-1B05-C920BEB1A21E}"/>
              </a:ext>
            </a:extLst>
          </p:cNvPr>
          <p:cNvPicPr>
            <a:picLocks noChangeAspect="1"/>
          </p:cNvPicPr>
          <p:nvPr/>
        </p:nvPicPr>
        <p:blipFill rotWithShape="1">
          <a:blip r:embed="rId3">
            <a:extLst>
              <a:ext uri="{28A0092B-C50C-407E-A947-70E740481C1C}">
                <a14:useLocalDpi xmlns:a14="http://schemas.microsoft.com/office/drawing/2010/main" val="0"/>
              </a:ext>
            </a:extLst>
          </a:blip>
          <a:srcRect l="18172" t="7033" r="24135" b="4271"/>
          <a:stretch/>
        </p:blipFill>
        <p:spPr>
          <a:xfrm>
            <a:off x="298044" y="2021176"/>
            <a:ext cx="4779078" cy="400334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27C27D35-DEC9-A191-71A3-DA1648B634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75642" y="3279913"/>
            <a:ext cx="3133219" cy="2196548"/>
          </a:xfrm>
          <a:prstGeom prst="rect">
            <a:avLst/>
          </a:prstGeom>
          <a:scene3d>
            <a:camera prst="orthographicFront">
              <a:rot lat="0" lon="0" rev="0"/>
            </a:camera>
            <a:lightRig rig="threePt" dir="t"/>
          </a:scene3d>
        </p:spPr>
      </p:pic>
      <p:sp>
        <p:nvSpPr>
          <p:cNvPr id="7" name="TextBox 6">
            <a:extLst>
              <a:ext uri="{FF2B5EF4-FFF2-40B4-BE49-F238E27FC236}">
                <a16:creationId xmlns:a16="http://schemas.microsoft.com/office/drawing/2014/main" id="{79E02B61-BF77-AADC-B564-B946FC62342B}"/>
              </a:ext>
            </a:extLst>
          </p:cNvPr>
          <p:cNvSpPr txBox="1"/>
          <p:nvPr/>
        </p:nvSpPr>
        <p:spPr>
          <a:xfrm>
            <a:off x="1117887" y="2159540"/>
            <a:ext cx="3652896" cy="461665"/>
          </a:xfrm>
          <a:prstGeom prst="rect">
            <a:avLst/>
          </a:prstGeom>
          <a:solidFill>
            <a:schemeClr val="bg1"/>
          </a:solidFill>
        </p:spPr>
        <p:txBody>
          <a:bodyPr wrap="square" rtlCol="0">
            <a:spAutoFit/>
          </a:bodyPr>
          <a:lstStyle/>
          <a:p>
            <a:r>
              <a:rPr lang="en-US" sz="2400" b="1">
                <a:latin typeface="Comic Sans MS" panose="030F0702030302020204" pitchFamily="66" charset="0"/>
              </a:rPr>
              <a:t>Finance Team Member</a:t>
            </a:r>
          </a:p>
        </p:txBody>
      </p:sp>
      <p:sp>
        <p:nvSpPr>
          <p:cNvPr id="9" name="Thought Bubble: Cloud 8">
            <a:extLst>
              <a:ext uri="{FF2B5EF4-FFF2-40B4-BE49-F238E27FC236}">
                <a16:creationId xmlns:a16="http://schemas.microsoft.com/office/drawing/2014/main" id="{DDC6F37B-890B-6437-9572-25489FAA8FBA}"/>
              </a:ext>
            </a:extLst>
          </p:cNvPr>
          <p:cNvSpPr/>
          <p:nvPr/>
        </p:nvSpPr>
        <p:spPr>
          <a:xfrm>
            <a:off x="6460454" y="190708"/>
            <a:ext cx="5433502" cy="5887617"/>
          </a:xfrm>
          <a:prstGeom prst="cloudCallout">
            <a:avLst>
              <a:gd name="adj1" fmla="val -91815"/>
              <a:gd name="adj2" fmla="val 3184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t>Find a profit/Control Costs</a:t>
            </a:r>
            <a:endParaRPr lang="en-US" sz="1800"/>
          </a:p>
          <a:p>
            <a:pPr marL="285750" indent="-285750">
              <a:buFont typeface="Arial" panose="020B0604020202020204" pitchFamily="34" charset="0"/>
              <a:buChar char="•"/>
            </a:pPr>
            <a:r>
              <a:rPr lang="en-US" sz="1800"/>
              <a:t>Needs to see data</a:t>
            </a:r>
          </a:p>
          <a:p>
            <a:pPr marL="285750" indent="-285750">
              <a:buFont typeface="Arial" panose="020B0604020202020204" pitchFamily="34" charset="0"/>
              <a:buChar char="•"/>
            </a:pPr>
            <a:r>
              <a:rPr lang="en-US" sz="1800"/>
              <a:t>Need to have input</a:t>
            </a:r>
          </a:p>
          <a:p>
            <a:pPr marL="285750" indent="-285750">
              <a:buFont typeface="Arial" panose="020B0604020202020204" pitchFamily="34" charset="0"/>
              <a:buChar char="•"/>
            </a:pPr>
            <a:r>
              <a:rPr lang="en-US" sz="1800"/>
              <a:t>They can’t be seen as decision makers</a:t>
            </a:r>
          </a:p>
        </p:txBody>
      </p:sp>
    </p:spTree>
    <p:extLst>
      <p:ext uri="{BB962C8B-B14F-4D97-AF65-F5344CB8AC3E}">
        <p14:creationId xmlns:p14="http://schemas.microsoft.com/office/powerpoint/2010/main" val="2771686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A3A3-476E-D2CD-4B08-179A74BF241F}"/>
              </a:ext>
            </a:extLst>
          </p:cNvPr>
          <p:cNvSpPr>
            <a:spLocks noGrp="1"/>
          </p:cNvSpPr>
          <p:nvPr>
            <p:ph type="title"/>
          </p:nvPr>
        </p:nvSpPr>
        <p:spPr>
          <a:xfrm>
            <a:off x="1066800" y="99220"/>
            <a:ext cx="10058400" cy="1325563"/>
          </a:xfrm>
        </p:spPr>
        <p:txBody>
          <a:bodyPr anchor="ctr">
            <a:normAutofit/>
          </a:bodyPr>
          <a:lstStyle/>
          <a:p>
            <a:r>
              <a:rPr lang="en-US"/>
              <a:t>The Team</a:t>
            </a:r>
          </a:p>
        </p:txBody>
      </p:sp>
      <p:pic>
        <p:nvPicPr>
          <p:cNvPr id="5" name="Content Placeholder 4">
            <a:extLst>
              <a:ext uri="{FF2B5EF4-FFF2-40B4-BE49-F238E27FC236}">
                <a16:creationId xmlns:a16="http://schemas.microsoft.com/office/drawing/2014/main" id="{B59CF461-4041-63C0-D9B1-48D107F15347}"/>
              </a:ext>
            </a:extLst>
          </p:cNvPr>
          <p:cNvPicPr>
            <a:picLocks noGrp="1" noChangeAspect="1"/>
          </p:cNvPicPr>
          <p:nvPr>
            <p:ph sz="half" idx="1"/>
          </p:nvPr>
        </p:nvPicPr>
        <p:blipFill>
          <a:blip r:embed="rId3"/>
          <a:stretch>
            <a:fillRect/>
          </a:stretch>
        </p:blipFill>
        <p:spPr>
          <a:xfrm>
            <a:off x="650034" y="1736788"/>
            <a:ext cx="4800600" cy="3384423"/>
          </a:xfrm>
          <a:prstGeom prst="rect">
            <a:avLst/>
          </a:prstGeom>
          <a:noFill/>
        </p:spPr>
      </p:pic>
      <p:sp>
        <p:nvSpPr>
          <p:cNvPr id="10" name="Content Placeholder 2">
            <a:extLst>
              <a:ext uri="{FF2B5EF4-FFF2-40B4-BE49-F238E27FC236}">
                <a16:creationId xmlns:a16="http://schemas.microsoft.com/office/drawing/2014/main" id="{FDD9CEF5-0B7B-DBE0-6169-FEA94A0980B0}"/>
              </a:ext>
            </a:extLst>
          </p:cNvPr>
          <p:cNvSpPr>
            <a:spLocks noGrp="1"/>
          </p:cNvSpPr>
          <p:nvPr>
            <p:ph sz="half" idx="2"/>
          </p:nvPr>
        </p:nvSpPr>
        <p:spPr>
          <a:xfrm>
            <a:off x="5607699" y="1825624"/>
            <a:ext cx="5934268" cy="4575175"/>
          </a:xfrm>
        </p:spPr>
        <p:txBody>
          <a:bodyPr>
            <a:normAutofit/>
          </a:bodyPr>
          <a:lstStyle/>
          <a:p>
            <a:r>
              <a:rPr lang="en-US"/>
              <a:t>Identify Leaders, Champions, SMEs, Influencers and Stakeholders</a:t>
            </a:r>
          </a:p>
          <a:p>
            <a:r>
              <a:rPr lang="en-US"/>
              <a:t>Don’t forget support staff</a:t>
            </a:r>
          </a:p>
          <a:p>
            <a:r>
              <a:rPr lang="en-US"/>
              <a:t>Utilize Subcommittees</a:t>
            </a:r>
          </a:p>
          <a:p>
            <a:pPr lvl="1">
              <a:spcBef>
                <a:spcPts val="600"/>
              </a:spcBef>
            </a:pPr>
            <a:r>
              <a:rPr lang="en-US" sz="2400"/>
              <a:t>Service-line focus</a:t>
            </a:r>
          </a:p>
          <a:p>
            <a:pPr lvl="1">
              <a:spcBef>
                <a:spcPts val="600"/>
              </a:spcBef>
            </a:pPr>
            <a:r>
              <a:rPr lang="en-US" sz="2400"/>
              <a:t>Procedure focus</a:t>
            </a:r>
          </a:p>
          <a:p>
            <a:pPr lvl="1">
              <a:spcBef>
                <a:spcPts val="600"/>
              </a:spcBef>
            </a:pPr>
            <a:r>
              <a:rPr lang="en-US" sz="2400"/>
              <a:t>Product Category focus</a:t>
            </a:r>
          </a:p>
          <a:p>
            <a:r>
              <a:rPr lang="en-US"/>
              <a:t>Leverage Peer-to-Peer Interactions</a:t>
            </a:r>
          </a:p>
        </p:txBody>
      </p:sp>
    </p:spTree>
    <p:extLst>
      <p:ext uri="{BB962C8B-B14F-4D97-AF65-F5344CB8AC3E}">
        <p14:creationId xmlns:p14="http://schemas.microsoft.com/office/powerpoint/2010/main" val="359656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EED64A-DAD5-B32B-4EEE-9428964A485D}"/>
              </a:ext>
            </a:extLst>
          </p:cNvPr>
          <p:cNvSpPr>
            <a:spLocks noGrp="1"/>
          </p:cNvSpPr>
          <p:nvPr>
            <p:ph type="title"/>
          </p:nvPr>
        </p:nvSpPr>
        <p:spPr>
          <a:xfrm>
            <a:off x="1088136" y="1325880"/>
            <a:ext cx="9445752" cy="4206240"/>
          </a:xfrm>
        </p:spPr>
        <p:txBody>
          <a:bodyPr anchor="ctr">
            <a:normAutofit/>
          </a:bodyPr>
          <a:lstStyle/>
          <a:p>
            <a:r>
              <a:rPr lang="en-US" sz="6000"/>
              <a:t>Data and Business Intelligence</a:t>
            </a:r>
          </a:p>
        </p:txBody>
      </p:sp>
    </p:spTree>
    <p:extLst>
      <p:ext uri="{BB962C8B-B14F-4D97-AF65-F5344CB8AC3E}">
        <p14:creationId xmlns:p14="http://schemas.microsoft.com/office/powerpoint/2010/main" val="3252986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A24674-9494-00A4-323B-F1F254F8533A}"/>
              </a:ext>
            </a:extLst>
          </p:cNvPr>
          <p:cNvPicPr>
            <a:picLocks noGrp="1" noChangeAspect="1"/>
          </p:cNvPicPr>
          <p:nvPr>
            <p:ph sz="quarter" idx="13"/>
          </p:nvPr>
        </p:nvPicPr>
        <p:blipFill>
          <a:blip r:embed="rId3"/>
          <a:stretch>
            <a:fillRect/>
          </a:stretch>
        </p:blipFill>
        <p:spPr>
          <a:xfrm>
            <a:off x="1729407" y="0"/>
            <a:ext cx="7951305" cy="3838133"/>
          </a:xfrm>
          <a:prstGeom prst="rect">
            <a:avLst/>
          </a:prstGeom>
          <a:noFill/>
        </p:spPr>
      </p:pic>
      <p:sp>
        <p:nvSpPr>
          <p:cNvPr id="5" name="Content Placeholder 7">
            <a:extLst>
              <a:ext uri="{FF2B5EF4-FFF2-40B4-BE49-F238E27FC236}">
                <a16:creationId xmlns:a16="http://schemas.microsoft.com/office/drawing/2014/main" id="{6D97DF9F-7557-1441-9087-3D3ECCD22961}"/>
              </a:ext>
            </a:extLst>
          </p:cNvPr>
          <p:cNvSpPr txBox="1">
            <a:spLocks/>
          </p:cNvSpPr>
          <p:nvPr/>
        </p:nvSpPr>
        <p:spPr>
          <a:xfrm>
            <a:off x="606287" y="3674326"/>
            <a:ext cx="10869433" cy="25146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Franklin Gothic Book" panose="020B0503020102020204" pitchFamily="34" charset="0"/>
              <a:buChar char="−"/>
              <a:defRPr sz="1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Franklin Gothic Book" panose="020B0503020102020204" pitchFamily="34" charset="0"/>
              <a:buChar char="−"/>
              <a:defRPr sz="12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900"/>
              </a:spcBef>
              <a:buFont typeface="Arial" panose="020B0604020202020204" pitchFamily="34" charset="0"/>
              <a:buChar char="•"/>
            </a:pPr>
            <a:r>
              <a:rPr lang="en-US" sz="2400" b="0">
                <a:solidFill>
                  <a:srgbClr val="585858"/>
                </a:solidFill>
                <a:latin typeface="+mn-lt"/>
              </a:rPr>
              <a:t>“Products tells a story about care delivery.”</a:t>
            </a:r>
          </a:p>
          <a:p>
            <a:pPr marL="171450" indent="-171450">
              <a:spcBef>
                <a:spcPts val="900"/>
              </a:spcBef>
              <a:buFont typeface="Arial" panose="020B0604020202020204" pitchFamily="34" charset="0"/>
              <a:buChar char="•"/>
            </a:pPr>
            <a:endParaRPr lang="en-US" sz="2400" b="0">
              <a:solidFill>
                <a:srgbClr val="585858"/>
              </a:solidFill>
              <a:latin typeface="+mn-lt"/>
            </a:endParaRPr>
          </a:p>
          <a:p>
            <a:pPr marL="171450" indent="-171450">
              <a:spcBef>
                <a:spcPts val="900"/>
              </a:spcBef>
              <a:buFont typeface="Arial" panose="020B0604020202020204" pitchFamily="34" charset="0"/>
              <a:buChar char="•"/>
            </a:pPr>
            <a:r>
              <a:rPr lang="en-US" sz="2400" b="0">
                <a:solidFill>
                  <a:srgbClr val="585858"/>
                </a:solidFill>
                <a:latin typeface="+mn-lt"/>
              </a:rPr>
              <a:t>Critical to understand your information systems and </a:t>
            </a:r>
            <a:r>
              <a:rPr lang="en-US" sz="2400" b="0" u="sng">
                <a:solidFill>
                  <a:srgbClr val="585858"/>
                </a:solidFill>
                <a:latin typeface="+mn-lt"/>
              </a:rPr>
              <a:t>sources</a:t>
            </a:r>
            <a:r>
              <a:rPr lang="en-US" sz="2400" b="0">
                <a:solidFill>
                  <a:srgbClr val="585858"/>
                </a:solidFill>
                <a:latin typeface="+mn-lt"/>
              </a:rPr>
              <a:t> of data</a:t>
            </a:r>
          </a:p>
          <a:p>
            <a:pPr marL="171450" indent="-171450">
              <a:spcBef>
                <a:spcPts val="900"/>
              </a:spcBef>
              <a:buFont typeface="Arial" panose="020B0604020202020204" pitchFamily="34" charset="0"/>
              <a:buChar char="•"/>
            </a:pPr>
            <a:endParaRPr lang="en-US" sz="2400" b="0">
              <a:solidFill>
                <a:srgbClr val="585858"/>
              </a:solidFill>
              <a:latin typeface="+mn-lt"/>
            </a:endParaRPr>
          </a:p>
          <a:p>
            <a:pPr marL="171450" indent="-171450">
              <a:spcBef>
                <a:spcPts val="900"/>
              </a:spcBef>
              <a:buFont typeface="Arial" panose="020B0604020202020204" pitchFamily="34" charset="0"/>
              <a:buChar char="•"/>
            </a:pPr>
            <a:r>
              <a:rPr lang="en-US" sz="2400" b="0">
                <a:solidFill>
                  <a:srgbClr val="585858"/>
                </a:solidFill>
                <a:latin typeface="+mn-lt"/>
              </a:rPr>
              <a:t>Focus on getting it right the first time</a:t>
            </a:r>
          </a:p>
        </p:txBody>
      </p:sp>
    </p:spTree>
    <p:extLst>
      <p:ext uri="{BB962C8B-B14F-4D97-AF65-F5344CB8AC3E}">
        <p14:creationId xmlns:p14="http://schemas.microsoft.com/office/powerpoint/2010/main" val="1930721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51453-CAFE-DE00-8B45-679905B697B5}"/>
              </a:ext>
            </a:extLst>
          </p:cNvPr>
          <p:cNvSpPr>
            <a:spLocks noGrp="1"/>
          </p:cNvSpPr>
          <p:nvPr>
            <p:ph type="title"/>
          </p:nvPr>
        </p:nvSpPr>
        <p:spPr/>
        <p:txBody>
          <a:bodyPr/>
          <a:lstStyle/>
          <a:p>
            <a:r>
              <a:rPr lang="en-US"/>
              <a:t>Meaningful Data Sources</a:t>
            </a:r>
          </a:p>
        </p:txBody>
      </p:sp>
      <p:grpSp>
        <p:nvGrpSpPr>
          <p:cNvPr id="24" name="Group 23">
            <a:extLst>
              <a:ext uri="{FF2B5EF4-FFF2-40B4-BE49-F238E27FC236}">
                <a16:creationId xmlns:a16="http://schemas.microsoft.com/office/drawing/2014/main" id="{D97A73A1-232B-04CE-31D1-E0FEA36BD278}"/>
              </a:ext>
            </a:extLst>
          </p:cNvPr>
          <p:cNvGrpSpPr/>
          <p:nvPr/>
        </p:nvGrpSpPr>
        <p:grpSpPr>
          <a:xfrm>
            <a:off x="655511" y="1463040"/>
            <a:ext cx="10652378" cy="4718162"/>
            <a:chOff x="1448232" y="1495572"/>
            <a:chExt cx="9695645" cy="4718162"/>
          </a:xfrm>
        </p:grpSpPr>
        <p:grpSp>
          <p:nvGrpSpPr>
            <p:cNvPr id="7" name="Group 6">
              <a:extLst>
                <a:ext uri="{FF2B5EF4-FFF2-40B4-BE49-F238E27FC236}">
                  <a16:creationId xmlns:a16="http://schemas.microsoft.com/office/drawing/2014/main" id="{50CD13C4-DEBA-BF32-6FFC-F4D6373EE2D5}"/>
                </a:ext>
              </a:extLst>
            </p:cNvPr>
            <p:cNvGrpSpPr/>
            <p:nvPr/>
          </p:nvGrpSpPr>
          <p:grpSpPr>
            <a:xfrm>
              <a:off x="1448232" y="1738694"/>
              <a:ext cx="9695645" cy="4475040"/>
              <a:chOff x="1448232" y="1738694"/>
              <a:chExt cx="9695645" cy="4475040"/>
            </a:xfrm>
          </p:grpSpPr>
          <p:sp>
            <p:nvSpPr>
              <p:cNvPr id="8" name="Arrow: Right 7">
                <a:extLst>
                  <a:ext uri="{FF2B5EF4-FFF2-40B4-BE49-F238E27FC236}">
                    <a16:creationId xmlns:a16="http://schemas.microsoft.com/office/drawing/2014/main" id="{1D2B8F33-63B4-2125-1393-763A83D80CEF}"/>
                  </a:ext>
                </a:extLst>
              </p:cNvPr>
              <p:cNvSpPr/>
              <p:nvPr/>
            </p:nvSpPr>
            <p:spPr>
              <a:xfrm>
                <a:off x="3838460" y="1738694"/>
                <a:ext cx="2935224" cy="778433"/>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rPr>
                  <a:t>Patient Bill Data</a:t>
                </a:r>
              </a:p>
            </p:txBody>
          </p:sp>
          <p:sp>
            <p:nvSpPr>
              <p:cNvPr id="9" name="TextBox 8">
                <a:extLst>
                  <a:ext uri="{FF2B5EF4-FFF2-40B4-BE49-F238E27FC236}">
                    <a16:creationId xmlns:a16="http://schemas.microsoft.com/office/drawing/2014/main" id="{55354523-D609-6B03-1AFE-6E0D16EBD279}"/>
                  </a:ext>
                </a:extLst>
              </p:cNvPr>
              <p:cNvSpPr txBox="1"/>
              <p:nvPr/>
            </p:nvSpPr>
            <p:spPr>
              <a:xfrm>
                <a:off x="4829060" y="3406336"/>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85858"/>
                  </a:solidFill>
                  <a:effectLst/>
                  <a:uLnTx/>
                  <a:uFillTx/>
                  <a:latin typeface="Franklin Gothic Book" panose="020B0503020102020204"/>
                </a:endParaRPr>
              </a:p>
            </p:txBody>
          </p:sp>
          <p:sp>
            <p:nvSpPr>
              <p:cNvPr id="10" name="Arrow: Right 9">
                <a:extLst>
                  <a:ext uri="{FF2B5EF4-FFF2-40B4-BE49-F238E27FC236}">
                    <a16:creationId xmlns:a16="http://schemas.microsoft.com/office/drawing/2014/main" id="{1DA948AD-4BE1-168A-3BBF-5A6235BD3DA7}"/>
                  </a:ext>
                </a:extLst>
              </p:cNvPr>
              <p:cNvSpPr/>
              <p:nvPr/>
            </p:nvSpPr>
            <p:spPr>
              <a:xfrm>
                <a:off x="3838460" y="2934468"/>
                <a:ext cx="2935224" cy="778433"/>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rPr>
                  <a:t>Supply Cost File</a:t>
                </a:r>
              </a:p>
            </p:txBody>
          </p:sp>
          <p:sp>
            <p:nvSpPr>
              <p:cNvPr id="11" name="Arrow: Right 10">
                <a:extLst>
                  <a:ext uri="{FF2B5EF4-FFF2-40B4-BE49-F238E27FC236}">
                    <a16:creationId xmlns:a16="http://schemas.microsoft.com/office/drawing/2014/main" id="{FEE0C6A9-124E-3A45-469C-5CCC4F12D162}"/>
                  </a:ext>
                </a:extLst>
              </p:cNvPr>
              <p:cNvSpPr/>
              <p:nvPr/>
            </p:nvSpPr>
            <p:spPr>
              <a:xfrm>
                <a:off x="3838460" y="4130242"/>
                <a:ext cx="2935224" cy="778433"/>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rPr>
                  <a:t>OR/Procedural Data</a:t>
                </a:r>
              </a:p>
            </p:txBody>
          </p:sp>
          <p:sp>
            <p:nvSpPr>
              <p:cNvPr id="12" name="Arrow: Right 11">
                <a:extLst>
                  <a:ext uri="{FF2B5EF4-FFF2-40B4-BE49-F238E27FC236}">
                    <a16:creationId xmlns:a16="http://schemas.microsoft.com/office/drawing/2014/main" id="{71B24169-4640-0423-15AE-4FB3535BD877}"/>
                  </a:ext>
                </a:extLst>
              </p:cNvPr>
              <p:cNvSpPr/>
              <p:nvPr/>
            </p:nvSpPr>
            <p:spPr>
              <a:xfrm>
                <a:off x="3838460" y="5326016"/>
                <a:ext cx="2935224" cy="778433"/>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rPr>
                  <a:t>Quality Data</a:t>
                </a:r>
              </a:p>
            </p:txBody>
          </p:sp>
          <p:sp>
            <p:nvSpPr>
              <p:cNvPr id="13" name="TextBox 12">
                <a:extLst>
                  <a:ext uri="{FF2B5EF4-FFF2-40B4-BE49-F238E27FC236}">
                    <a16:creationId xmlns:a16="http://schemas.microsoft.com/office/drawing/2014/main" id="{52F9D459-6356-E950-1ABB-E98F448ECEC4}"/>
                  </a:ext>
                </a:extLst>
              </p:cNvPr>
              <p:cNvSpPr txBox="1"/>
              <p:nvPr/>
            </p:nvSpPr>
            <p:spPr>
              <a:xfrm>
                <a:off x="7133348" y="2724702"/>
                <a:ext cx="2212848" cy="1060704"/>
              </a:xfrm>
              <a:prstGeom prst="rect">
                <a:avLst/>
              </a:prstGeom>
              <a:noFill/>
              <a:ln w="38100">
                <a:solidFill>
                  <a:srgbClr val="0070C0"/>
                </a:solidFill>
              </a:ln>
            </p:spPr>
            <p:txBody>
              <a:bodyPr wrap="none" lIns="0" tIns="0" rIns="0" bIns="0" rtlCol="0">
                <a:no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Spend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Market Share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Acquisition Cost</a:t>
                </a:r>
              </a:p>
            </p:txBody>
          </p:sp>
          <p:sp>
            <p:nvSpPr>
              <p:cNvPr id="14" name="TextBox 13">
                <a:extLst>
                  <a:ext uri="{FF2B5EF4-FFF2-40B4-BE49-F238E27FC236}">
                    <a16:creationId xmlns:a16="http://schemas.microsoft.com/office/drawing/2014/main" id="{928173AC-B857-69DF-F3D9-E076B103E045}"/>
                  </a:ext>
                </a:extLst>
              </p:cNvPr>
              <p:cNvSpPr txBox="1"/>
              <p:nvPr/>
            </p:nvSpPr>
            <p:spPr>
              <a:xfrm>
                <a:off x="7133348" y="3957256"/>
                <a:ext cx="2212848" cy="1060704"/>
              </a:xfrm>
              <a:prstGeom prst="rect">
                <a:avLst/>
              </a:prstGeom>
              <a:noFill/>
              <a:ln w="38100">
                <a:solidFill>
                  <a:srgbClr val="0070C0"/>
                </a:solidFill>
              </a:ln>
            </p:spPr>
            <p:txBody>
              <a:bodyPr wrap="none" lIns="0" tIns="0" rIns="0" bIns="0" rtlCol="0">
                <a:norm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Procedure Time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Products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Utilization Qty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srgbClr val="585858"/>
                  </a:solidFill>
                  <a:effectLst/>
                  <a:uLnTx/>
                  <a:uFillTx/>
                  <a:latin typeface="Franklin Gothic Book" panose="020B0503020102020204"/>
                </a:endParaRPr>
              </a:p>
            </p:txBody>
          </p:sp>
          <p:sp>
            <p:nvSpPr>
              <p:cNvPr id="15" name="TextBox 14">
                <a:extLst>
                  <a:ext uri="{FF2B5EF4-FFF2-40B4-BE49-F238E27FC236}">
                    <a16:creationId xmlns:a16="http://schemas.microsoft.com/office/drawing/2014/main" id="{183BEAE5-9F6F-4F04-28F9-28D85967DE26}"/>
                  </a:ext>
                </a:extLst>
              </p:cNvPr>
              <p:cNvSpPr txBox="1"/>
              <p:nvPr/>
            </p:nvSpPr>
            <p:spPr>
              <a:xfrm>
                <a:off x="7133348" y="5153030"/>
                <a:ext cx="2212848" cy="1060704"/>
              </a:xfrm>
              <a:prstGeom prst="rect">
                <a:avLst/>
              </a:prstGeom>
              <a:noFill/>
              <a:ln w="38100">
                <a:solidFill>
                  <a:srgbClr val="0070C0"/>
                </a:solidFill>
              </a:ln>
            </p:spPr>
            <p:txBody>
              <a:bodyPr wrap="none" lIns="0" tIns="0" rIns="0" bIns="0" rtlCol="0">
                <a:no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LOS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Readmissions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HAI Rates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HCAPS</a:t>
                </a:r>
              </a:p>
            </p:txBody>
          </p:sp>
          <p:sp>
            <p:nvSpPr>
              <p:cNvPr id="16" name="TextBox 15">
                <a:extLst>
                  <a:ext uri="{FF2B5EF4-FFF2-40B4-BE49-F238E27FC236}">
                    <a16:creationId xmlns:a16="http://schemas.microsoft.com/office/drawing/2014/main" id="{AF02C0E0-CB1F-AFB5-6E89-ED1A65A05066}"/>
                  </a:ext>
                </a:extLst>
              </p:cNvPr>
              <p:cNvSpPr txBox="1"/>
              <p:nvPr/>
            </p:nvSpPr>
            <p:spPr>
              <a:xfrm>
                <a:off x="1476260" y="1853790"/>
                <a:ext cx="2212848"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Patient Discharge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All Payor Data</a:t>
                </a:r>
              </a:p>
            </p:txBody>
          </p:sp>
          <p:sp>
            <p:nvSpPr>
              <p:cNvPr id="17" name="TextBox 16">
                <a:extLst>
                  <a:ext uri="{FF2B5EF4-FFF2-40B4-BE49-F238E27FC236}">
                    <a16:creationId xmlns:a16="http://schemas.microsoft.com/office/drawing/2014/main" id="{0A36E260-D123-CC61-1AEF-C4ED039AE0D9}"/>
                  </a:ext>
                </a:extLst>
              </p:cNvPr>
              <p:cNvSpPr txBox="1"/>
              <p:nvPr/>
            </p:nvSpPr>
            <p:spPr>
              <a:xfrm>
                <a:off x="1448232" y="3186274"/>
                <a:ext cx="2178392"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Closed Receipt File</a:t>
                </a:r>
              </a:p>
            </p:txBody>
          </p:sp>
          <p:sp>
            <p:nvSpPr>
              <p:cNvPr id="18" name="TextBox 17">
                <a:extLst>
                  <a:ext uri="{FF2B5EF4-FFF2-40B4-BE49-F238E27FC236}">
                    <a16:creationId xmlns:a16="http://schemas.microsoft.com/office/drawing/2014/main" id="{F5AA0541-3B65-4AAF-A559-9360867C0DFD}"/>
                  </a:ext>
                </a:extLst>
              </p:cNvPr>
              <p:cNvSpPr txBox="1"/>
              <p:nvPr/>
            </p:nvSpPr>
            <p:spPr>
              <a:xfrm>
                <a:off x="1476260" y="4035576"/>
                <a:ext cx="1808458"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Surgical Data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Procedure Log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Implant Log</a:t>
                </a:r>
              </a:p>
            </p:txBody>
          </p:sp>
          <p:sp>
            <p:nvSpPr>
              <p:cNvPr id="19" name="TextBox 18">
                <a:extLst>
                  <a:ext uri="{FF2B5EF4-FFF2-40B4-BE49-F238E27FC236}">
                    <a16:creationId xmlns:a16="http://schemas.microsoft.com/office/drawing/2014/main" id="{D3B36287-3E02-C22A-F458-1EC7AD3B7F99}"/>
                  </a:ext>
                </a:extLst>
              </p:cNvPr>
              <p:cNvSpPr txBox="1"/>
              <p:nvPr/>
            </p:nvSpPr>
            <p:spPr>
              <a:xfrm>
                <a:off x="1448232" y="5299334"/>
                <a:ext cx="257556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Quality Data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Infection Control Data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85858"/>
                    </a:solidFill>
                    <a:effectLst/>
                    <a:uLnTx/>
                    <a:uFillTx/>
                    <a:latin typeface="Franklin Gothic Book" panose="020B0503020102020204"/>
                  </a:rPr>
                  <a:t>Patient Experience</a:t>
                </a:r>
              </a:p>
            </p:txBody>
          </p:sp>
          <p:grpSp>
            <p:nvGrpSpPr>
              <p:cNvPr id="20" name="Group 19">
                <a:extLst>
                  <a:ext uri="{FF2B5EF4-FFF2-40B4-BE49-F238E27FC236}">
                    <a16:creationId xmlns:a16="http://schemas.microsoft.com/office/drawing/2014/main" id="{A64B3B35-96CD-D79D-6374-6D0FFFC9F3B3}"/>
                  </a:ext>
                </a:extLst>
              </p:cNvPr>
              <p:cNvGrpSpPr/>
              <p:nvPr/>
            </p:nvGrpSpPr>
            <p:grpSpPr>
              <a:xfrm>
                <a:off x="9555480" y="1738694"/>
                <a:ext cx="1588397" cy="4159186"/>
                <a:chOff x="9555480" y="1738694"/>
                <a:chExt cx="1588397" cy="4159186"/>
              </a:xfrm>
            </p:grpSpPr>
            <p:sp>
              <p:nvSpPr>
                <p:cNvPr id="21" name="Right Brace 20">
                  <a:extLst>
                    <a:ext uri="{FF2B5EF4-FFF2-40B4-BE49-F238E27FC236}">
                      <a16:creationId xmlns:a16="http://schemas.microsoft.com/office/drawing/2014/main" id="{BE7E7542-B42F-3A8F-173C-0C80CE91F0BE}"/>
                    </a:ext>
                  </a:extLst>
                </p:cNvPr>
                <p:cNvSpPr/>
                <p:nvPr/>
              </p:nvSpPr>
              <p:spPr>
                <a:xfrm>
                  <a:off x="9555480" y="1738694"/>
                  <a:ext cx="566928" cy="4159186"/>
                </a:xfrm>
                <a:prstGeom prst="rightBrac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panose="020B0503020102020204"/>
                    <a:ea typeface="+mn-ea"/>
                    <a:cs typeface="+mn-cs"/>
                  </a:endParaRPr>
                </a:p>
              </p:txBody>
            </p:sp>
            <p:sp>
              <p:nvSpPr>
                <p:cNvPr id="22" name="TextBox 21">
                  <a:extLst>
                    <a:ext uri="{FF2B5EF4-FFF2-40B4-BE49-F238E27FC236}">
                      <a16:creationId xmlns:a16="http://schemas.microsoft.com/office/drawing/2014/main" id="{9238A344-EA61-1F4B-081D-B53C1505CCFF}"/>
                    </a:ext>
                  </a:extLst>
                </p:cNvPr>
                <p:cNvSpPr txBox="1"/>
                <p:nvPr/>
              </p:nvSpPr>
              <p:spPr>
                <a:xfrm>
                  <a:off x="10343658" y="2264135"/>
                  <a:ext cx="800219" cy="3421672"/>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0000"/>
                      </a:solidFill>
                      <a:effectLst/>
                      <a:uLnTx/>
                      <a:uFillTx/>
                      <a:latin typeface="Franklin Gothic Book" panose="020B0503020102020204"/>
                    </a:rPr>
                    <a:t>INFORMATION</a:t>
                  </a:r>
                </a:p>
              </p:txBody>
            </p:sp>
          </p:grpSp>
        </p:grpSp>
        <p:pic>
          <p:nvPicPr>
            <p:cNvPr id="23" name="Picture 22">
              <a:extLst>
                <a:ext uri="{FF2B5EF4-FFF2-40B4-BE49-F238E27FC236}">
                  <a16:creationId xmlns:a16="http://schemas.microsoft.com/office/drawing/2014/main" id="{E15E5663-2E9A-4E09-D0EE-4FBFF8D6ECCC}"/>
                </a:ext>
              </a:extLst>
            </p:cNvPr>
            <p:cNvPicPr>
              <a:picLocks noChangeAspect="1"/>
            </p:cNvPicPr>
            <p:nvPr/>
          </p:nvPicPr>
          <p:blipFill>
            <a:blip r:embed="rId3"/>
            <a:stretch>
              <a:fillRect/>
            </a:stretch>
          </p:blipFill>
          <p:spPr>
            <a:xfrm>
              <a:off x="7011317" y="1495572"/>
              <a:ext cx="2359356" cy="1158340"/>
            </a:xfrm>
            <a:prstGeom prst="rect">
              <a:avLst/>
            </a:prstGeom>
          </p:spPr>
        </p:pic>
      </p:grpSp>
    </p:spTree>
    <p:extLst>
      <p:ext uri="{BB962C8B-B14F-4D97-AF65-F5344CB8AC3E}">
        <p14:creationId xmlns:p14="http://schemas.microsoft.com/office/powerpoint/2010/main" val="2803386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Rot="1" noChangeArrowheads="1"/>
          </p:cNvSpPr>
          <p:nvPr>
            <p:ph sz="quarter" idx="13"/>
          </p:nvPr>
        </p:nvSpPr>
        <p:spPr>
          <a:xfrm>
            <a:off x="502284" y="1629187"/>
            <a:ext cx="5413229" cy="4498563"/>
          </a:xfrm>
        </p:spPr>
        <p:txBody>
          <a:bodyPr>
            <a:normAutofit fontScale="77500" lnSpcReduction="20000"/>
          </a:bodyPr>
          <a:lstStyle/>
          <a:p>
            <a:pPr marL="0" indent="0">
              <a:lnSpc>
                <a:spcPct val="90000"/>
              </a:lnSpc>
              <a:buSzPct val="120000"/>
              <a:buNone/>
            </a:pPr>
            <a:r>
              <a:rPr lang="en-US" sz="2200"/>
              <a:t>Located in Southeastern Michigan</a:t>
            </a:r>
          </a:p>
          <a:p>
            <a:pPr marL="0" indent="0">
              <a:lnSpc>
                <a:spcPct val="90000"/>
              </a:lnSpc>
              <a:buSzPct val="120000"/>
              <a:buNone/>
            </a:pPr>
            <a:endParaRPr lang="en-US" sz="1600"/>
          </a:p>
          <a:p>
            <a:pPr marL="0" indent="0">
              <a:lnSpc>
                <a:spcPct val="90000"/>
              </a:lnSpc>
              <a:buSzPct val="120000"/>
              <a:buNone/>
            </a:pPr>
            <a:r>
              <a:rPr lang="en-US" sz="2200"/>
              <a:t>More than 33,000 Employees</a:t>
            </a:r>
          </a:p>
          <a:p>
            <a:pPr marL="0" indent="0">
              <a:lnSpc>
                <a:spcPct val="90000"/>
              </a:lnSpc>
              <a:buSzPct val="120000"/>
              <a:buNone/>
            </a:pPr>
            <a:endParaRPr lang="en-US" sz="1600"/>
          </a:p>
          <a:p>
            <a:pPr marL="0" indent="0">
              <a:lnSpc>
                <a:spcPct val="90000"/>
              </a:lnSpc>
              <a:buSzPct val="120000"/>
              <a:buNone/>
            </a:pPr>
            <a:r>
              <a:rPr lang="en-US" sz="2200"/>
              <a:t>Five Acute Care Hospitals</a:t>
            </a:r>
          </a:p>
          <a:p>
            <a:pPr marL="457200" lvl="2" indent="-285750">
              <a:lnSpc>
                <a:spcPct val="120000"/>
              </a:lnSpc>
              <a:spcBef>
                <a:spcPts val="0"/>
              </a:spcBef>
              <a:buFont typeface="Wingdings" panose="05000000000000000000" pitchFamily="2" charset="2"/>
              <a:buChar char="§"/>
            </a:pPr>
            <a:r>
              <a:rPr lang="en-US" sz="1800" u="sng"/>
              <a:t>Henry Ford Hospital (Flagship)</a:t>
            </a:r>
          </a:p>
          <a:p>
            <a:pPr marL="457200" lvl="4" indent="0">
              <a:lnSpc>
                <a:spcPct val="120000"/>
              </a:lnSpc>
              <a:spcBef>
                <a:spcPts val="0"/>
              </a:spcBef>
              <a:buNone/>
            </a:pPr>
            <a:r>
              <a:rPr lang="en-US" sz="1800"/>
              <a:t>769 bed Quaternary Referral Center, Academic Medical Center &amp; Research Complex</a:t>
            </a:r>
          </a:p>
          <a:p>
            <a:pPr marL="457200" lvl="2" indent="-285750">
              <a:lnSpc>
                <a:spcPct val="90000"/>
              </a:lnSpc>
              <a:spcBef>
                <a:spcPts val="600"/>
              </a:spcBef>
              <a:buFont typeface="Wingdings" panose="05000000000000000000" pitchFamily="2" charset="2"/>
              <a:buChar char="§"/>
            </a:pPr>
            <a:r>
              <a:rPr lang="en-US" sz="1800" u="sng"/>
              <a:t>Four Acute-Care Community Hospitals</a:t>
            </a:r>
          </a:p>
          <a:p>
            <a:pPr marL="0" indent="0">
              <a:lnSpc>
                <a:spcPct val="90000"/>
              </a:lnSpc>
              <a:buNone/>
            </a:pPr>
            <a:endParaRPr lang="en-US" sz="1600"/>
          </a:p>
          <a:p>
            <a:pPr marL="0" indent="0">
              <a:lnSpc>
                <a:spcPct val="90000"/>
              </a:lnSpc>
              <a:buNone/>
            </a:pPr>
            <a:r>
              <a:rPr lang="en-US" sz="2400"/>
              <a:t>2 Behavioral Health Residential Sites</a:t>
            </a:r>
          </a:p>
          <a:p>
            <a:pPr marL="0" indent="0">
              <a:lnSpc>
                <a:spcPct val="90000"/>
              </a:lnSpc>
              <a:buNone/>
            </a:pPr>
            <a:endParaRPr lang="en-US" sz="1600"/>
          </a:p>
          <a:p>
            <a:pPr marL="0" indent="0">
              <a:lnSpc>
                <a:spcPct val="90000"/>
              </a:lnSpc>
              <a:buNone/>
            </a:pPr>
            <a:r>
              <a:rPr lang="en-US" sz="2400"/>
              <a:t>200+ Care Delivery Locations</a:t>
            </a:r>
          </a:p>
          <a:p>
            <a:pPr marL="0" indent="0">
              <a:lnSpc>
                <a:spcPct val="90000"/>
              </a:lnSpc>
              <a:buClr>
                <a:srgbClr val="003399"/>
              </a:buClr>
              <a:buNone/>
            </a:pPr>
            <a:endParaRPr lang="en-US" sz="1600"/>
          </a:p>
          <a:p>
            <a:pPr marL="0" indent="0">
              <a:lnSpc>
                <a:spcPct val="90000"/>
              </a:lnSpc>
              <a:buClr>
                <a:srgbClr val="003399"/>
              </a:buClr>
              <a:buNone/>
            </a:pPr>
            <a:r>
              <a:rPr lang="en-US" sz="2400"/>
              <a:t>Henry Ford Medical Group</a:t>
            </a:r>
          </a:p>
          <a:p>
            <a:pPr marL="457200" lvl="2" indent="-285750">
              <a:lnSpc>
                <a:spcPct val="90000"/>
              </a:lnSpc>
              <a:buClr>
                <a:srgbClr val="003399"/>
              </a:buClr>
              <a:buFont typeface="Wingdings" panose="05000000000000000000" pitchFamily="2" charset="2"/>
              <a:buChar char="§"/>
            </a:pPr>
            <a:r>
              <a:rPr lang="en-US" sz="1800"/>
              <a:t>More than 1600 employed multispecialty physicians and researchers </a:t>
            </a:r>
          </a:p>
          <a:p>
            <a:pPr marL="457200" lvl="2" indent="-285750">
              <a:lnSpc>
                <a:spcPct val="90000"/>
              </a:lnSpc>
              <a:buClr>
                <a:srgbClr val="003399"/>
              </a:buClr>
              <a:buFont typeface="Wingdings" panose="05000000000000000000" pitchFamily="2" charset="2"/>
              <a:buChar char="§"/>
            </a:pPr>
            <a:r>
              <a:rPr lang="en-US" sz="1800"/>
              <a:t>One of the nation’s oldest and largest group practices</a:t>
            </a:r>
          </a:p>
          <a:p>
            <a:pPr marL="0" indent="0">
              <a:lnSpc>
                <a:spcPct val="90000"/>
              </a:lnSpc>
              <a:buNone/>
            </a:pPr>
            <a:endParaRPr lang="en-US" sz="1300"/>
          </a:p>
          <a:p>
            <a:pPr marL="225420" indent="-225420">
              <a:lnSpc>
                <a:spcPct val="90000"/>
              </a:lnSpc>
              <a:buNone/>
            </a:pPr>
            <a:endParaRPr lang="en-US" sz="1300"/>
          </a:p>
          <a:p>
            <a:pPr marL="225420" indent="-225420">
              <a:lnSpc>
                <a:spcPct val="90000"/>
              </a:lnSpc>
              <a:buNone/>
            </a:pPr>
            <a:endParaRPr lang="en-US" sz="1300"/>
          </a:p>
        </p:txBody>
      </p:sp>
      <p:sp>
        <p:nvSpPr>
          <p:cNvPr id="2" name="Text Placeholder 1">
            <a:extLst>
              <a:ext uri="{FF2B5EF4-FFF2-40B4-BE49-F238E27FC236}">
                <a16:creationId xmlns:a16="http://schemas.microsoft.com/office/drawing/2014/main" id="{2FB28BFF-F2CD-38D1-1EE1-870D44B67C7B}"/>
              </a:ext>
            </a:extLst>
          </p:cNvPr>
          <p:cNvSpPr>
            <a:spLocks noGrp="1"/>
          </p:cNvSpPr>
          <p:nvPr>
            <p:ph type="title"/>
          </p:nvPr>
        </p:nvSpPr>
        <p:spPr>
          <a:xfrm>
            <a:off x="495299" y="0"/>
            <a:ext cx="6424249" cy="1463040"/>
          </a:xfrm>
        </p:spPr>
        <p:txBody>
          <a:bodyPr anchor="b">
            <a:normAutofit/>
          </a:bodyPr>
          <a:lstStyle/>
          <a:p>
            <a:r>
              <a:rPr lang="en-US"/>
              <a:t>Where are we from – </a:t>
            </a:r>
            <a:br>
              <a:rPr lang="en-US"/>
            </a:br>
            <a:r>
              <a:rPr lang="en-US"/>
              <a:t>Henry Ford Health</a:t>
            </a:r>
          </a:p>
        </p:txBody>
      </p:sp>
      <p:grpSp>
        <p:nvGrpSpPr>
          <p:cNvPr id="13" name="Group 12">
            <a:extLst>
              <a:ext uri="{FF2B5EF4-FFF2-40B4-BE49-F238E27FC236}">
                <a16:creationId xmlns:a16="http://schemas.microsoft.com/office/drawing/2014/main" id="{FEA39EBE-B2C1-A7C4-FC99-1139AC37C0FA}"/>
              </a:ext>
            </a:extLst>
          </p:cNvPr>
          <p:cNvGrpSpPr/>
          <p:nvPr/>
        </p:nvGrpSpPr>
        <p:grpSpPr>
          <a:xfrm>
            <a:off x="6010656" y="1464239"/>
            <a:ext cx="5669280" cy="4390390"/>
            <a:chOff x="6370132" y="1676349"/>
            <a:chExt cx="5515427" cy="4306820"/>
          </a:xfrm>
        </p:grpSpPr>
        <p:pic>
          <p:nvPicPr>
            <p:cNvPr id="12" name="Picture 11" descr="Map&#10;&#10;Description automatically generated">
              <a:extLst>
                <a:ext uri="{FF2B5EF4-FFF2-40B4-BE49-F238E27FC236}">
                  <a16:creationId xmlns:a16="http://schemas.microsoft.com/office/drawing/2014/main" id="{768DC3D9-356E-5B69-706B-F657CC32CC95}"/>
                </a:ext>
              </a:extLst>
            </p:cNvPr>
            <p:cNvPicPr>
              <a:picLocks noChangeAspect="1"/>
            </p:cNvPicPr>
            <p:nvPr/>
          </p:nvPicPr>
          <p:blipFill rotWithShape="1">
            <a:blip r:embed="rId3">
              <a:extLst>
                <a:ext uri="{28A0092B-C50C-407E-A947-70E740481C1C}">
                  <a14:useLocalDpi xmlns:a14="http://schemas.microsoft.com/office/drawing/2010/main" val="0"/>
                </a:ext>
              </a:extLst>
            </a:blip>
            <a:srcRect l="3015" r="2484"/>
            <a:stretch/>
          </p:blipFill>
          <p:spPr>
            <a:xfrm>
              <a:off x="6370132" y="1838157"/>
              <a:ext cx="5374193" cy="4145012"/>
            </a:xfrm>
            <a:prstGeom prst="rect">
              <a:avLst/>
            </a:prstGeom>
          </p:spPr>
        </p:pic>
        <p:pic>
          <p:nvPicPr>
            <p:cNvPr id="5" name="Picture 4">
              <a:extLst>
                <a:ext uri="{FF2B5EF4-FFF2-40B4-BE49-F238E27FC236}">
                  <a16:creationId xmlns:a16="http://schemas.microsoft.com/office/drawing/2014/main" id="{19023702-09DF-4F3C-C1C7-9D8A6521A4C4}"/>
                </a:ext>
              </a:extLst>
            </p:cNvPr>
            <p:cNvPicPr>
              <a:picLocks noChangeAspect="1"/>
            </p:cNvPicPr>
            <p:nvPr/>
          </p:nvPicPr>
          <p:blipFill>
            <a:blip r:embed="rId4"/>
            <a:stretch>
              <a:fillRect/>
            </a:stretch>
          </p:blipFill>
          <p:spPr>
            <a:xfrm>
              <a:off x="6370132" y="3795617"/>
              <a:ext cx="1432573" cy="823642"/>
            </a:xfrm>
            <a:prstGeom prst="rect">
              <a:avLst/>
            </a:prstGeom>
          </p:spPr>
        </p:pic>
        <p:pic>
          <p:nvPicPr>
            <p:cNvPr id="6" name="Picture 5">
              <a:extLst>
                <a:ext uri="{FF2B5EF4-FFF2-40B4-BE49-F238E27FC236}">
                  <a16:creationId xmlns:a16="http://schemas.microsoft.com/office/drawing/2014/main" id="{2DB98803-BBEB-D3BB-3E39-1FC0A562910C}"/>
                </a:ext>
              </a:extLst>
            </p:cNvPr>
            <p:cNvPicPr>
              <a:picLocks noChangeAspect="1"/>
            </p:cNvPicPr>
            <p:nvPr/>
          </p:nvPicPr>
          <p:blipFill rotWithShape="1">
            <a:blip r:embed="rId5"/>
            <a:srcRect l="13541" r="3618"/>
            <a:stretch/>
          </p:blipFill>
          <p:spPr>
            <a:xfrm>
              <a:off x="6668096" y="2123696"/>
              <a:ext cx="1854693" cy="823641"/>
            </a:xfrm>
            <a:prstGeom prst="rect">
              <a:avLst/>
            </a:prstGeom>
          </p:spPr>
        </p:pic>
        <p:pic>
          <p:nvPicPr>
            <p:cNvPr id="7" name="Picture 6">
              <a:extLst>
                <a:ext uri="{FF2B5EF4-FFF2-40B4-BE49-F238E27FC236}">
                  <a16:creationId xmlns:a16="http://schemas.microsoft.com/office/drawing/2014/main" id="{195F971D-81EC-0896-9BBF-B6C551D0A5FD}"/>
                </a:ext>
              </a:extLst>
            </p:cNvPr>
            <p:cNvPicPr>
              <a:picLocks noChangeAspect="1"/>
            </p:cNvPicPr>
            <p:nvPr/>
          </p:nvPicPr>
          <p:blipFill>
            <a:blip r:embed="rId6"/>
            <a:stretch>
              <a:fillRect/>
            </a:stretch>
          </p:blipFill>
          <p:spPr>
            <a:xfrm>
              <a:off x="10253313" y="4886116"/>
              <a:ext cx="1100487" cy="985474"/>
            </a:xfrm>
            <a:prstGeom prst="rect">
              <a:avLst/>
            </a:prstGeom>
          </p:spPr>
        </p:pic>
        <p:pic>
          <p:nvPicPr>
            <p:cNvPr id="9" name="Picture 8">
              <a:extLst>
                <a:ext uri="{FF2B5EF4-FFF2-40B4-BE49-F238E27FC236}">
                  <a16:creationId xmlns:a16="http://schemas.microsoft.com/office/drawing/2014/main" id="{986CD357-742B-AD18-BCBC-3B857C92B742}"/>
                </a:ext>
              </a:extLst>
            </p:cNvPr>
            <p:cNvPicPr>
              <a:picLocks noChangeAspect="1"/>
            </p:cNvPicPr>
            <p:nvPr/>
          </p:nvPicPr>
          <p:blipFill>
            <a:blip r:embed="rId7"/>
            <a:stretch>
              <a:fillRect/>
            </a:stretch>
          </p:blipFill>
          <p:spPr>
            <a:xfrm>
              <a:off x="9042120" y="1676349"/>
              <a:ext cx="1534476" cy="837508"/>
            </a:xfrm>
            <a:prstGeom prst="rect">
              <a:avLst/>
            </a:prstGeom>
          </p:spPr>
        </p:pic>
        <p:pic>
          <p:nvPicPr>
            <p:cNvPr id="10" name="Picture 9">
              <a:extLst>
                <a:ext uri="{FF2B5EF4-FFF2-40B4-BE49-F238E27FC236}">
                  <a16:creationId xmlns:a16="http://schemas.microsoft.com/office/drawing/2014/main" id="{7906EB79-950A-3FE1-F80C-530CAD119750}"/>
                </a:ext>
              </a:extLst>
            </p:cNvPr>
            <p:cNvPicPr>
              <a:picLocks noChangeAspect="1"/>
            </p:cNvPicPr>
            <p:nvPr/>
          </p:nvPicPr>
          <p:blipFill>
            <a:blip r:embed="rId8"/>
            <a:stretch>
              <a:fillRect/>
            </a:stretch>
          </p:blipFill>
          <p:spPr>
            <a:xfrm>
              <a:off x="10003611" y="3112421"/>
              <a:ext cx="1881948" cy="1258814"/>
            </a:xfrm>
            <a:prstGeom prst="rect">
              <a:avLst/>
            </a:prstGeom>
          </p:spPr>
        </p:pic>
      </p:grpSp>
    </p:spTree>
    <p:extLst>
      <p:ext uri="{BB962C8B-B14F-4D97-AF65-F5344CB8AC3E}">
        <p14:creationId xmlns:p14="http://schemas.microsoft.com/office/powerpoint/2010/main" val="2522616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A79A-67E5-04DF-20A6-7D229DF5B4C1}"/>
              </a:ext>
            </a:extLst>
          </p:cNvPr>
          <p:cNvSpPr>
            <a:spLocks noGrp="1"/>
          </p:cNvSpPr>
          <p:nvPr>
            <p:ph type="title"/>
          </p:nvPr>
        </p:nvSpPr>
        <p:spPr/>
        <p:txBody>
          <a:bodyPr/>
          <a:lstStyle/>
          <a:p>
            <a:r>
              <a:rPr lang="en-US"/>
              <a:t>Data, Data, Data</a:t>
            </a:r>
          </a:p>
        </p:txBody>
      </p:sp>
      <p:graphicFrame>
        <p:nvGraphicFramePr>
          <p:cNvPr id="3" name="Content Placeholder 4">
            <a:extLst>
              <a:ext uri="{FF2B5EF4-FFF2-40B4-BE49-F238E27FC236}">
                <a16:creationId xmlns:a16="http://schemas.microsoft.com/office/drawing/2014/main" id="{5ECBEAA8-3BE2-C340-1B8C-2FF664FB048B}"/>
              </a:ext>
            </a:extLst>
          </p:cNvPr>
          <p:cNvGraphicFramePr>
            <a:graphicFrameLocks/>
          </p:cNvGraphicFramePr>
          <p:nvPr/>
        </p:nvGraphicFramePr>
        <p:xfrm>
          <a:off x="681037" y="1884132"/>
          <a:ext cx="10942638" cy="407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889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EED64A-DAD5-B32B-4EEE-9428964A485D}"/>
              </a:ext>
            </a:extLst>
          </p:cNvPr>
          <p:cNvSpPr>
            <a:spLocks noGrp="1"/>
          </p:cNvSpPr>
          <p:nvPr>
            <p:ph type="title"/>
          </p:nvPr>
        </p:nvSpPr>
        <p:spPr>
          <a:xfrm>
            <a:off x="1088136" y="1325880"/>
            <a:ext cx="9445752" cy="4206240"/>
          </a:xfrm>
        </p:spPr>
        <p:txBody>
          <a:bodyPr anchor="ctr">
            <a:normAutofit/>
          </a:bodyPr>
          <a:lstStyle/>
          <a:p>
            <a:r>
              <a:rPr lang="en-US" sz="6000"/>
              <a:t>Engaging Physicians in the VA Process</a:t>
            </a:r>
          </a:p>
        </p:txBody>
      </p:sp>
    </p:spTree>
    <p:extLst>
      <p:ext uri="{BB962C8B-B14F-4D97-AF65-F5344CB8AC3E}">
        <p14:creationId xmlns:p14="http://schemas.microsoft.com/office/powerpoint/2010/main" val="1217189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8E38-5ED6-DB53-EA77-9A8915B8D962}"/>
              </a:ext>
            </a:extLst>
          </p:cNvPr>
          <p:cNvSpPr>
            <a:spLocks noGrp="1"/>
          </p:cNvSpPr>
          <p:nvPr>
            <p:ph type="title"/>
          </p:nvPr>
        </p:nvSpPr>
        <p:spPr/>
        <p:txBody>
          <a:bodyPr/>
          <a:lstStyle/>
          <a:p>
            <a:r>
              <a:rPr lang="en-US"/>
              <a:t>Where do the physicians play a role in VA?</a:t>
            </a:r>
          </a:p>
        </p:txBody>
      </p:sp>
      <p:sp>
        <p:nvSpPr>
          <p:cNvPr id="5" name="Content Placeholder 4">
            <a:extLst>
              <a:ext uri="{FF2B5EF4-FFF2-40B4-BE49-F238E27FC236}">
                <a16:creationId xmlns:a16="http://schemas.microsoft.com/office/drawing/2014/main" id="{C39866AA-42F6-527E-4E96-B61F43CFC313}"/>
              </a:ext>
            </a:extLst>
          </p:cNvPr>
          <p:cNvSpPr>
            <a:spLocks noGrp="1"/>
          </p:cNvSpPr>
          <p:nvPr>
            <p:ph idx="1"/>
          </p:nvPr>
        </p:nvSpPr>
        <p:spPr>
          <a:xfrm>
            <a:off x="2393244" y="1862667"/>
            <a:ext cx="9189156" cy="4233439"/>
          </a:xfrm>
        </p:spPr>
        <p:txBody>
          <a:bodyPr>
            <a:normAutofit/>
          </a:bodyPr>
          <a:lstStyle/>
          <a:p>
            <a:pPr marL="0" indent="0">
              <a:buNone/>
            </a:pPr>
            <a:endParaRPr lang="en-US" sz="5400"/>
          </a:p>
          <a:p>
            <a:pPr marL="0" indent="0">
              <a:buNone/>
            </a:pPr>
            <a:r>
              <a:rPr lang="en-US" sz="4000"/>
              <a:t>On the Value Analysis Team</a:t>
            </a:r>
          </a:p>
          <a:p>
            <a:pPr marL="0" indent="0">
              <a:buNone/>
            </a:pPr>
            <a:r>
              <a:rPr lang="en-US" sz="4000"/>
              <a:t>	</a:t>
            </a:r>
          </a:p>
          <a:p>
            <a:pPr marL="0" indent="0">
              <a:buNone/>
            </a:pPr>
            <a:r>
              <a:rPr lang="en-US" sz="4000"/>
              <a:t>In the Care delivery areas</a:t>
            </a:r>
          </a:p>
        </p:txBody>
      </p:sp>
      <p:pic>
        <p:nvPicPr>
          <p:cNvPr id="6" name="Picture 5">
            <a:extLst>
              <a:ext uri="{FF2B5EF4-FFF2-40B4-BE49-F238E27FC236}">
                <a16:creationId xmlns:a16="http://schemas.microsoft.com/office/drawing/2014/main" id="{C17A52B5-55DE-A975-8ACA-BCCEC25126F7}"/>
              </a:ext>
            </a:extLst>
          </p:cNvPr>
          <p:cNvPicPr>
            <a:picLocks noChangeAspect="1"/>
          </p:cNvPicPr>
          <p:nvPr/>
        </p:nvPicPr>
        <p:blipFill>
          <a:blip r:embed="rId3"/>
          <a:stretch>
            <a:fillRect/>
          </a:stretch>
        </p:blipFill>
        <p:spPr>
          <a:xfrm>
            <a:off x="761973" y="4136387"/>
            <a:ext cx="1390444" cy="1390444"/>
          </a:xfrm>
          <a:prstGeom prst="rect">
            <a:avLst/>
          </a:prstGeom>
        </p:spPr>
      </p:pic>
      <p:pic>
        <p:nvPicPr>
          <p:cNvPr id="14" name="Picture 13" descr="A person pointing at a whiteboard&#10;&#10;Description automatically generated">
            <a:extLst>
              <a:ext uri="{FF2B5EF4-FFF2-40B4-BE49-F238E27FC236}">
                <a16:creationId xmlns:a16="http://schemas.microsoft.com/office/drawing/2014/main" id="{B5D9CA9D-D295-925D-19E2-CE4060BF1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484543"/>
            <a:ext cx="1695191" cy="1325563"/>
          </a:xfrm>
          <a:prstGeom prst="rect">
            <a:avLst/>
          </a:prstGeom>
        </p:spPr>
      </p:pic>
    </p:spTree>
    <p:extLst>
      <p:ext uri="{BB962C8B-B14F-4D97-AF65-F5344CB8AC3E}">
        <p14:creationId xmlns:p14="http://schemas.microsoft.com/office/powerpoint/2010/main" val="1896613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9798-DAE9-5B34-59A5-D62C4523624D}"/>
              </a:ext>
            </a:extLst>
          </p:cNvPr>
          <p:cNvSpPr>
            <a:spLocks noGrp="1"/>
          </p:cNvSpPr>
          <p:nvPr>
            <p:ph type="title"/>
          </p:nvPr>
        </p:nvSpPr>
        <p:spPr/>
        <p:txBody>
          <a:bodyPr/>
          <a:lstStyle/>
          <a:p>
            <a:r>
              <a:rPr lang="en-US"/>
              <a:t>Starting the value conversation</a:t>
            </a:r>
          </a:p>
        </p:txBody>
      </p:sp>
      <p:sp>
        <p:nvSpPr>
          <p:cNvPr id="3" name="Content Placeholder 2">
            <a:extLst>
              <a:ext uri="{FF2B5EF4-FFF2-40B4-BE49-F238E27FC236}">
                <a16:creationId xmlns:a16="http://schemas.microsoft.com/office/drawing/2014/main" id="{4CA9F25F-11BC-64EF-4AEC-F5550B65DF0C}"/>
              </a:ext>
            </a:extLst>
          </p:cNvPr>
          <p:cNvSpPr>
            <a:spLocks noGrp="1"/>
          </p:cNvSpPr>
          <p:nvPr>
            <p:ph idx="1"/>
          </p:nvPr>
        </p:nvSpPr>
        <p:spPr/>
        <p:txBody>
          <a:bodyPr>
            <a:normAutofit/>
          </a:bodyPr>
          <a:lstStyle/>
          <a:p>
            <a:pPr marL="0" indent="0">
              <a:buNone/>
            </a:pPr>
            <a:r>
              <a:rPr lang="en-US" sz="2400"/>
              <a:t>Physicians need to be “at the table” and part of the process</a:t>
            </a:r>
          </a:p>
          <a:p>
            <a:pPr lvl="1"/>
            <a:r>
              <a:rPr lang="en-US"/>
              <a:t>“Nothing about me, without me”</a:t>
            </a:r>
          </a:p>
          <a:p>
            <a:pPr marL="0" indent="0">
              <a:buNone/>
            </a:pPr>
            <a:r>
              <a:rPr lang="en-US" sz="2400"/>
              <a:t>Show physicians the data</a:t>
            </a:r>
          </a:p>
          <a:p>
            <a:pPr lvl="1"/>
            <a:r>
              <a:rPr lang="en-US"/>
              <a:t>Be transparent about where it came from, how it was collected and how you are reporting it</a:t>
            </a:r>
          </a:p>
          <a:p>
            <a:pPr marL="0" indent="0">
              <a:buNone/>
            </a:pPr>
            <a:r>
              <a:rPr lang="en-US" sz="2400"/>
              <a:t>Come at this from a quality perspective</a:t>
            </a:r>
          </a:p>
          <a:p>
            <a:pPr lvl="1"/>
            <a:r>
              <a:rPr lang="en-US"/>
              <a:t>Driving efficiencies in care delivery and elimination of waste</a:t>
            </a:r>
          </a:p>
          <a:p>
            <a:pPr marL="0" indent="0">
              <a:buNone/>
            </a:pPr>
            <a:r>
              <a:rPr lang="en-US" sz="2400"/>
              <a:t>Allow the cost discussion to develop naturally as a byproduct of reducing variation, improved performance and patient outcomes</a:t>
            </a:r>
          </a:p>
          <a:p>
            <a:pPr lvl="1"/>
            <a:r>
              <a:rPr lang="en-US"/>
              <a:t>What’s best for the patient is ultimately what’s best for the hospital and health system</a:t>
            </a:r>
          </a:p>
        </p:txBody>
      </p:sp>
    </p:spTree>
    <p:extLst>
      <p:ext uri="{BB962C8B-B14F-4D97-AF65-F5344CB8AC3E}">
        <p14:creationId xmlns:p14="http://schemas.microsoft.com/office/powerpoint/2010/main" val="2253749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F2A2-24F9-926F-7A54-025D205D602D}"/>
              </a:ext>
            </a:extLst>
          </p:cNvPr>
          <p:cNvSpPr>
            <a:spLocks noGrp="1"/>
          </p:cNvSpPr>
          <p:nvPr>
            <p:ph type="title"/>
          </p:nvPr>
        </p:nvSpPr>
        <p:spPr>
          <a:xfrm>
            <a:off x="1066800" y="99220"/>
            <a:ext cx="10058400" cy="1325563"/>
          </a:xfrm>
        </p:spPr>
        <p:txBody>
          <a:bodyPr anchor="ctr">
            <a:normAutofit/>
          </a:bodyPr>
          <a:lstStyle/>
          <a:p>
            <a:r>
              <a:rPr lang="en-US"/>
              <a:t>What types of Physicians do you look for?</a:t>
            </a:r>
          </a:p>
        </p:txBody>
      </p:sp>
      <p:pic>
        <p:nvPicPr>
          <p:cNvPr id="5" name="Content Placeholder 4" descr="A group of men in white coats&#10;&#10;Description automatically generated">
            <a:extLst>
              <a:ext uri="{FF2B5EF4-FFF2-40B4-BE49-F238E27FC236}">
                <a16:creationId xmlns:a16="http://schemas.microsoft.com/office/drawing/2014/main" id="{E240490A-1E53-E98D-DB75-CD191B1E09D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090" r="1" b="1"/>
          <a:stretch/>
        </p:blipFill>
        <p:spPr>
          <a:xfrm>
            <a:off x="1524000" y="1578175"/>
            <a:ext cx="4800600" cy="4575175"/>
          </a:xfrm>
          <a:noFill/>
        </p:spPr>
      </p:pic>
      <p:sp>
        <p:nvSpPr>
          <p:cNvPr id="10" name="Content Placeholder 3">
            <a:extLst>
              <a:ext uri="{FF2B5EF4-FFF2-40B4-BE49-F238E27FC236}">
                <a16:creationId xmlns:a16="http://schemas.microsoft.com/office/drawing/2014/main" id="{9CB3A0F1-26C4-F489-8674-17FF56BBE375}"/>
              </a:ext>
            </a:extLst>
          </p:cNvPr>
          <p:cNvSpPr>
            <a:spLocks noGrp="1"/>
          </p:cNvSpPr>
          <p:nvPr>
            <p:ph sz="half" idx="2"/>
          </p:nvPr>
        </p:nvSpPr>
        <p:spPr>
          <a:xfrm>
            <a:off x="6096000" y="1578174"/>
            <a:ext cx="5562600" cy="4575175"/>
          </a:xfrm>
        </p:spPr>
        <p:txBody>
          <a:bodyPr>
            <a:normAutofit/>
          </a:bodyPr>
          <a:lstStyle/>
          <a:p>
            <a:pPr marL="0" indent="0" algn="ctr">
              <a:buNone/>
            </a:pPr>
            <a:r>
              <a:rPr lang="en-US" sz="3600"/>
              <a:t>Surgeon = </a:t>
            </a:r>
          </a:p>
          <a:p>
            <a:pPr marL="0" indent="0" algn="ctr">
              <a:buNone/>
            </a:pPr>
            <a:r>
              <a:rPr lang="en-US" sz="2800"/>
              <a:t>Scientist, Perfectionist, Competitor</a:t>
            </a:r>
          </a:p>
        </p:txBody>
      </p:sp>
      <p:graphicFrame>
        <p:nvGraphicFramePr>
          <p:cNvPr id="3" name="Content Placeholder 2">
            <a:extLst>
              <a:ext uri="{FF2B5EF4-FFF2-40B4-BE49-F238E27FC236}">
                <a16:creationId xmlns:a16="http://schemas.microsoft.com/office/drawing/2014/main" id="{82D9D01E-EAD3-7146-6B4D-3E4CEB32A26A}"/>
              </a:ext>
            </a:extLst>
          </p:cNvPr>
          <p:cNvGraphicFramePr>
            <a:graphicFrameLocks/>
          </p:cNvGraphicFramePr>
          <p:nvPr>
            <p:extLst>
              <p:ext uri="{D42A27DB-BD31-4B8C-83A1-F6EECF244321}">
                <p14:modId xmlns:p14="http://schemas.microsoft.com/office/powerpoint/2010/main" val="2457207223"/>
              </p:ext>
            </p:extLst>
          </p:nvPr>
        </p:nvGraphicFramePr>
        <p:xfrm>
          <a:off x="6990722" y="3185463"/>
          <a:ext cx="4001756" cy="3121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9843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EC2F-D659-3F2E-1FE5-C57119B9C664}"/>
              </a:ext>
            </a:extLst>
          </p:cNvPr>
          <p:cNvSpPr>
            <a:spLocks noGrp="1"/>
          </p:cNvSpPr>
          <p:nvPr>
            <p:ph type="title"/>
          </p:nvPr>
        </p:nvSpPr>
        <p:spPr/>
        <p:txBody>
          <a:bodyPr/>
          <a:lstStyle/>
          <a:p>
            <a:r>
              <a:rPr lang="en-US"/>
              <a:t>Know Your Docs</a:t>
            </a:r>
          </a:p>
        </p:txBody>
      </p:sp>
      <p:pic>
        <p:nvPicPr>
          <p:cNvPr id="8" name="Picture 7">
            <a:extLst>
              <a:ext uri="{FF2B5EF4-FFF2-40B4-BE49-F238E27FC236}">
                <a16:creationId xmlns:a16="http://schemas.microsoft.com/office/drawing/2014/main" id="{11C1DDFB-DE58-4F50-8D77-75347603ADC9}"/>
              </a:ext>
            </a:extLst>
          </p:cNvPr>
          <p:cNvPicPr>
            <a:picLocks noChangeAspect="1"/>
          </p:cNvPicPr>
          <p:nvPr/>
        </p:nvPicPr>
        <p:blipFill>
          <a:blip r:embed="rId3"/>
          <a:stretch>
            <a:fillRect/>
          </a:stretch>
        </p:blipFill>
        <p:spPr>
          <a:xfrm>
            <a:off x="8567664" y="1740658"/>
            <a:ext cx="2019475" cy="2804403"/>
          </a:xfrm>
          <a:prstGeom prst="rect">
            <a:avLst/>
          </a:prstGeom>
        </p:spPr>
      </p:pic>
      <p:pic>
        <p:nvPicPr>
          <p:cNvPr id="9" name="Picture 8">
            <a:extLst>
              <a:ext uri="{FF2B5EF4-FFF2-40B4-BE49-F238E27FC236}">
                <a16:creationId xmlns:a16="http://schemas.microsoft.com/office/drawing/2014/main" id="{B0409930-8094-E2F8-D268-A891E033081E}"/>
              </a:ext>
            </a:extLst>
          </p:cNvPr>
          <p:cNvPicPr>
            <a:picLocks noChangeAspect="1"/>
          </p:cNvPicPr>
          <p:nvPr/>
        </p:nvPicPr>
        <p:blipFill>
          <a:blip r:embed="rId4"/>
          <a:stretch>
            <a:fillRect/>
          </a:stretch>
        </p:blipFill>
        <p:spPr>
          <a:xfrm>
            <a:off x="784192" y="3810090"/>
            <a:ext cx="2904518" cy="2438400"/>
          </a:xfrm>
          <a:prstGeom prst="rect">
            <a:avLst/>
          </a:prstGeom>
        </p:spPr>
      </p:pic>
      <p:pic>
        <p:nvPicPr>
          <p:cNvPr id="12" name="Picture 11">
            <a:extLst>
              <a:ext uri="{FF2B5EF4-FFF2-40B4-BE49-F238E27FC236}">
                <a16:creationId xmlns:a16="http://schemas.microsoft.com/office/drawing/2014/main" id="{6D250F69-206C-9BEB-3485-3A18C7FAE418}"/>
              </a:ext>
            </a:extLst>
          </p:cNvPr>
          <p:cNvPicPr>
            <a:picLocks noChangeAspect="1"/>
          </p:cNvPicPr>
          <p:nvPr/>
        </p:nvPicPr>
        <p:blipFill>
          <a:blip r:embed="rId5"/>
          <a:stretch>
            <a:fillRect/>
          </a:stretch>
        </p:blipFill>
        <p:spPr>
          <a:xfrm>
            <a:off x="6205426" y="4114705"/>
            <a:ext cx="2004234" cy="2530059"/>
          </a:xfrm>
          <a:prstGeom prst="rect">
            <a:avLst/>
          </a:prstGeom>
        </p:spPr>
      </p:pic>
      <p:pic>
        <p:nvPicPr>
          <p:cNvPr id="10" name="Picture 9">
            <a:extLst>
              <a:ext uri="{FF2B5EF4-FFF2-40B4-BE49-F238E27FC236}">
                <a16:creationId xmlns:a16="http://schemas.microsoft.com/office/drawing/2014/main" id="{3EFF9C4E-3490-3C16-CF5A-1D425CE8F1DE}"/>
              </a:ext>
            </a:extLst>
          </p:cNvPr>
          <p:cNvPicPr>
            <a:picLocks noChangeAspect="1"/>
          </p:cNvPicPr>
          <p:nvPr/>
        </p:nvPicPr>
        <p:blipFill rotWithShape="1">
          <a:blip r:embed="rId6"/>
          <a:srcRect t="9620" b="7277"/>
          <a:stretch/>
        </p:blipFill>
        <p:spPr>
          <a:xfrm>
            <a:off x="8347212" y="4181328"/>
            <a:ext cx="1677382" cy="2406329"/>
          </a:xfrm>
          <a:prstGeom prst="rect">
            <a:avLst/>
          </a:prstGeom>
        </p:spPr>
      </p:pic>
      <p:pic>
        <p:nvPicPr>
          <p:cNvPr id="14" name="Picture 13">
            <a:extLst>
              <a:ext uri="{FF2B5EF4-FFF2-40B4-BE49-F238E27FC236}">
                <a16:creationId xmlns:a16="http://schemas.microsoft.com/office/drawing/2014/main" id="{EFD76766-077A-4EB7-CE09-17C6466741F0}"/>
              </a:ext>
            </a:extLst>
          </p:cNvPr>
          <p:cNvPicPr>
            <a:picLocks noChangeAspect="1"/>
          </p:cNvPicPr>
          <p:nvPr/>
        </p:nvPicPr>
        <p:blipFill>
          <a:blip r:embed="rId7"/>
          <a:stretch>
            <a:fillRect/>
          </a:stretch>
        </p:blipFill>
        <p:spPr>
          <a:xfrm>
            <a:off x="2930856" y="3845406"/>
            <a:ext cx="1455546" cy="2133785"/>
          </a:xfrm>
          <a:prstGeom prst="rect">
            <a:avLst/>
          </a:prstGeom>
        </p:spPr>
      </p:pic>
      <p:pic>
        <p:nvPicPr>
          <p:cNvPr id="16" name="Picture 15">
            <a:extLst>
              <a:ext uri="{FF2B5EF4-FFF2-40B4-BE49-F238E27FC236}">
                <a16:creationId xmlns:a16="http://schemas.microsoft.com/office/drawing/2014/main" id="{22D2C845-CAA3-C209-1103-3E8B90B3BD41}"/>
              </a:ext>
            </a:extLst>
          </p:cNvPr>
          <p:cNvPicPr>
            <a:picLocks noChangeAspect="1"/>
          </p:cNvPicPr>
          <p:nvPr/>
        </p:nvPicPr>
        <p:blipFill>
          <a:blip r:embed="rId8"/>
          <a:stretch>
            <a:fillRect/>
          </a:stretch>
        </p:blipFill>
        <p:spPr>
          <a:xfrm>
            <a:off x="6448911" y="1642369"/>
            <a:ext cx="2080440" cy="2682472"/>
          </a:xfrm>
          <a:prstGeom prst="rect">
            <a:avLst/>
          </a:prstGeom>
        </p:spPr>
      </p:pic>
      <p:pic>
        <p:nvPicPr>
          <p:cNvPr id="17" name="Picture 16">
            <a:extLst>
              <a:ext uri="{FF2B5EF4-FFF2-40B4-BE49-F238E27FC236}">
                <a16:creationId xmlns:a16="http://schemas.microsoft.com/office/drawing/2014/main" id="{B23B66D2-F189-FC7C-C7D0-3137D050BD55}"/>
              </a:ext>
            </a:extLst>
          </p:cNvPr>
          <p:cNvPicPr>
            <a:picLocks noChangeAspect="1"/>
          </p:cNvPicPr>
          <p:nvPr/>
        </p:nvPicPr>
        <p:blipFill>
          <a:blip r:embed="rId9"/>
          <a:stretch>
            <a:fillRect/>
          </a:stretch>
        </p:blipFill>
        <p:spPr>
          <a:xfrm>
            <a:off x="10080325" y="3279293"/>
            <a:ext cx="1423989" cy="2531535"/>
          </a:xfrm>
          <a:prstGeom prst="rect">
            <a:avLst/>
          </a:prstGeom>
        </p:spPr>
      </p:pic>
      <p:pic>
        <p:nvPicPr>
          <p:cNvPr id="18" name="Picture 17">
            <a:extLst>
              <a:ext uri="{FF2B5EF4-FFF2-40B4-BE49-F238E27FC236}">
                <a16:creationId xmlns:a16="http://schemas.microsoft.com/office/drawing/2014/main" id="{FCE1E8C8-47FD-32C7-E70D-68835FA3E263}"/>
              </a:ext>
            </a:extLst>
          </p:cNvPr>
          <p:cNvPicPr>
            <a:picLocks noChangeAspect="1"/>
          </p:cNvPicPr>
          <p:nvPr/>
        </p:nvPicPr>
        <p:blipFill>
          <a:blip r:embed="rId10"/>
          <a:stretch>
            <a:fillRect/>
          </a:stretch>
        </p:blipFill>
        <p:spPr>
          <a:xfrm>
            <a:off x="868347" y="1740658"/>
            <a:ext cx="2133600" cy="2133600"/>
          </a:xfrm>
          <a:prstGeom prst="rect">
            <a:avLst/>
          </a:prstGeom>
        </p:spPr>
      </p:pic>
      <p:pic>
        <p:nvPicPr>
          <p:cNvPr id="21" name="Picture 20">
            <a:extLst>
              <a:ext uri="{FF2B5EF4-FFF2-40B4-BE49-F238E27FC236}">
                <a16:creationId xmlns:a16="http://schemas.microsoft.com/office/drawing/2014/main" id="{6AA2C580-149B-CEEC-E68F-B9B9A014392E}"/>
              </a:ext>
            </a:extLst>
          </p:cNvPr>
          <p:cNvPicPr>
            <a:picLocks noChangeAspect="1"/>
          </p:cNvPicPr>
          <p:nvPr/>
        </p:nvPicPr>
        <p:blipFill>
          <a:blip r:embed="rId11"/>
          <a:stretch>
            <a:fillRect/>
          </a:stretch>
        </p:blipFill>
        <p:spPr>
          <a:xfrm>
            <a:off x="4265008" y="3882323"/>
            <a:ext cx="2072820" cy="2705334"/>
          </a:xfrm>
          <a:prstGeom prst="rect">
            <a:avLst/>
          </a:prstGeom>
        </p:spPr>
      </p:pic>
      <p:pic>
        <p:nvPicPr>
          <p:cNvPr id="22" name="Picture 21">
            <a:extLst>
              <a:ext uri="{FF2B5EF4-FFF2-40B4-BE49-F238E27FC236}">
                <a16:creationId xmlns:a16="http://schemas.microsoft.com/office/drawing/2014/main" id="{AE97BC87-0887-8977-D33A-D4F1D5EF3BBB}"/>
              </a:ext>
            </a:extLst>
          </p:cNvPr>
          <p:cNvPicPr>
            <a:picLocks noChangeAspect="1"/>
          </p:cNvPicPr>
          <p:nvPr/>
        </p:nvPicPr>
        <p:blipFill>
          <a:blip r:embed="rId12"/>
          <a:stretch>
            <a:fillRect/>
          </a:stretch>
        </p:blipFill>
        <p:spPr>
          <a:xfrm>
            <a:off x="4557644" y="1734562"/>
            <a:ext cx="1769176" cy="2725920"/>
          </a:xfrm>
          <a:prstGeom prst="rect">
            <a:avLst/>
          </a:prstGeom>
        </p:spPr>
      </p:pic>
      <p:pic>
        <p:nvPicPr>
          <p:cNvPr id="23" name="Picture 22">
            <a:extLst>
              <a:ext uri="{FF2B5EF4-FFF2-40B4-BE49-F238E27FC236}">
                <a16:creationId xmlns:a16="http://schemas.microsoft.com/office/drawing/2014/main" id="{60AC420A-7E44-AFBD-AFD4-DB70BA06680F}"/>
              </a:ext>
            </a:extLst>
          </p:cNvPr>
          <p:cNvPicPr>
            <a:picLocks noChangeAspect="1"/>
          </p:cNvPicPr>
          <p:nvPr/>
        </p:nvPicPr>
        <p:blipFill rotWithShape="1">
          <a:blip r:embed="rId13"/>
          <a:srcRect l="10864" r="9486"/>
          <a:stretch/>
        </p:blipFill>
        <p:spPr>
          <a:xfrm>
            <a:off x="2667000" y="2075274"/>
            <a:ext cx="1981200" cy="1652159"/>
          </a:xfrm>
          <a:prstGeom prst="rect">
            <a:avLst/>
          </a:prstGeom>
        </p:spPr>
      </p:pic>
      <p:sp>
        <p:nvSpPr>
          <p:cNvPr id="4" name="TextBox 3">
            <a:extLst>
              <a:ext uri="{FF2B5EF4-FFF2-40B4-BE49-F238E27FC236}">
                <a16:creationId xmlns:a16="http://schemas.microsoft.com/office/drawing/2014/main" id="{76080E29-C3A0-3254-5FF5-C220ADA3FA60}"/>
              </a:ext>
            </a:extLst>
          </p:cNvPr>
          <p:cNvSpPr txBox="1"/>
          <p:nvPr/>
        </p:nvSpPr>
        <p:spPr>
          <a:xfrm>
            <a:off x="5298356" y="688386"/>
            <a:ext cx="6097712" cy="369332"/>
          </a:xfrm>
          <a:prstGeom prst="rect">
            <a:avLst/>
          </a:prstGeom>
          <a:noFill/>
          <a:ln>
            <a:solidFill>
              <a:schemeClr val="tx1"/>
            </a:solidFill>
          </a:ln>
        </p:spPr>
        <p:txBody>
          <a:bodyPr wrap="square">
            <a:spAutoFit/>
          </a:bodyPr>
          <a:lstStyle/>
          <a:p>
            <a:r>
              <a:rPr lang="en-US"/>
              <a:t>https://www.youtube.com/@DGlaucomflecken</a:t>
            </a:r>
          </a:p>
        </p:txBody>
      </p:sp>
    </p:spTree>
    <p:extLst>
      <p:ext uri="{BB962C8B-B14F-4D97-AF65-F5344CB8AC3E}">
        <p14:creationId xmlns:p14="http://schemas.microsoft.com/office/powerpoint/2010/main" val="1395762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1C9726-36E7-549B-D966-1C9123111CE6}"/>
              </a:ext>
            </a:extLst>
          </p:cNvPr>
          <p:cNvSpPr>
            <a:spLocks noGrp="1"/>
          </p:cNvSpPr>
          <p:nvPr>
            <p:ph type="title"/>
          </p:nvPr>
        </p:nvSpPr>
        <p:spPr/>
        <p:txBody>
          <a:bodyPr/>
          <a:lstStyle/>
          <a:p>
            <a:r>
              <a:rPr lang="en-US"/>
              <a:t>How you can help the docs be successful</a:t>
            </a:r>
          </a:p>
        </p:txBody>
      </p:sp>
      <p:sp>
        <p:nvSpPr>
          <p:cNvPr id="3" name="Content Placeholder 2">
            <a:extLst>
              <a:ext uri="{FF2B5EF4-FFF2-40B4-BE49-F238E27FC236}">
                <a16:creationId xmlns:a16="http://schemas.microsoft.com/office/drawing/2014/main" id="{4E2041A3-A587-30C8-31AD-52599B676BD4}"/>
              </a:ext>
            </a:extLst>
          </p:cNvPr>
          <p:cNvSpPr>
            <a:spLocks noGrp="1"/>
          </p:cNvSpPr>
          <p:nvPr>
            <p:ph idx="1"/>
          </p:nvPr>
        </p:nvSpPr>
        <p:spPr>
          <a:xfrm>
            <a:off x="2694869" y="1765900"/>
            <a:ext cx="8705540" cy="4572001"/>
          </a:xfrm>
        </p:spPr>
        <p:txBody>
          <a:bodyPr vert="horz" lIns="0" tIns="0" rIns="0" bIns="0" rtlCol="0" anchor="t">
            <a:normAutofit/>
          </a:bodyPr>
          <a:lstStyle/>
          <a:p>
            <a:pPr marL="0" indent="0">
              <a:lnSpc>
                <a:spcPct val="100000"/>
              </a:lnSpc>
              <a:spcAft>
                <a:spcPts val="1200"/>
              </a:spcAft>
              <a:buNone/>
            </a:pPr>
            <a:r>
              <a:rPr lang="en-US" sz="2400" b="1"/>
              <a:t>Well defined, consistent processes</a:t>
            </a:r>
          </a:p>
          <a:p>
            <a:pPr marL="0" indent="0">
              <a:lnSpc>
                <a:spcPct val="100000"/>
              </a:lnSpc>
              <a:spcAft>
                <a:spcPts val="1200"/>
              </a:spcAft>
              <a:buNone/>
            </a:pPr>
            <a:r>
              <a:rPr lang="en-US" sz="2400" b="1"/>
              <a:t>Acknowledgement of time commitment</a:t>
            </a:r>
          </a:p>
          <a:p>
            <a:pPr marL="340995" lvl="1" indent="-169545">
              <a:lnSpc>
                <a:spcPct val="100000"/>
              </a:lnSpc>
              <a:spcBef>
                <a:spcPts val="0"/>
              </a:spcBef>
              <a:spcAft>
                <a:spcPts val="1200"/>
              </a:spcAft>
            </a:pPr>
            <a:r>
              <a:rPr lang="en-US" sz="2400"/>
              <a:t>Off hours scheduling</a:t>
            </a:r>
          </a:p>
          <a:p>
            <a:pPr marL="0" indent="0">
              <a:lnSpc>
                <a:spcPct val="100000"/>
              </a:lnSpc>
              <a:spcAft>
                <a:spcPts val="1200"/>
              </a:spcAft>
              <a:buNone/>
            </a:pPr>
            <a:r>
              <a:rPr lang="en-US" sz="2400" b="1"/>
              <a:t>Ease of access for requests</a:t>
            </a:r>
          </a:p>
          <a:p>
            <a:pPr marL="340995" lvl="1" indent="-169545">
              <a:lnSpc>
                <a:spcPct val="100000"/>
              </a:lnSpc>
              <a:spcBef>
                <a:spcPts val="0"/>
              </a:spcBef>
              <a:spcAft>
                <a:spcPts val="1200"/>
              </a:spcAft>
            </a:pPr>
            <a:r>
              <a:rPr lang="en-US" sz="2400"/>
              <a:t>Single sign-in, mobile</a:t>
            </a:r>
          </a:p>
          <a:p>
            <a:pPr marL="0" indent="0">
              <a:lnSpc>
                <a:spcPct val="100000"/>
              </a:lnSpc>
              <a:spcAft>
                <a:spcPts val="1200"/>
              </a:spcAft>
              <a:buNone/>
            </a:pPr>
            <a:r>
              <a:rPr lang="en-US" sz="2400" b="1"/>
              <a:t>Deference to expertise</a:t>
            </a:r>
          </a:p>
          <a:p>
            <a:pPr marL="0" indent="0">
              <a:spcBef>
                <a:spcPts val="1200"/>
              </a:spcBef>
              <a:buNone/>
            </a:pPr>
            <a:r>
              <a:rPr lang="en-US" sz="2400" b="1"/>
              <a:t>System-wide communication/transparency</a:t>
            </a:r>
          </a:p>
          <a:p>
            <a:endParaRPr lang="en-US"/>
          </a:p>
        </p:txBody>
      </p:sp>
      <p:pic>
        <p:nvPicPr>
          <p:cNvPr id="7" name="Graphic 6" descr="Workflow with solid fill">
            <a:extLst>
              <a:ext uri="{FF2B5EF4-FFF2-40B4-BE49-F238E27FC236}">
                <a16:creationId xmlns:a16="http://schemas.microsoft.com/office/drawing/2014/main" id="{9600E595-1C5D-EE07-9237-4E1EFA4F86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223" y="1581926"/>
            <a:ext cx="768174" cy="768174"/>
          </a:xfrm>
          <a:prstGeom prst="rect">
            <a:avLst/>
          </a:prstGeom>
        </p:spPr>
      </p:pic>
      <p:pic>
        <p:nvPicPr>
          <p:cNvPr id="9" name="Graphic 8" descr="Stopwatch 75% with solid fill">
            <a:extLst>
              <a:ext uri="{FF2B5EF4-FFF2-40B4-BE49-F238E27FC236}">
                <a16:creationId xmlns:a16="http://schemas.microsoft.com/office/drawing/2014/main" id="{0244D3B4-088A-1E8C-0E03-5F894775B5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9110" y="2448738"/>
            <a:ext cx="914400" cy="803124"/>
          </a:xfrm>
          <a:prstGeom prst="rect">
            <a:avLst/>
          </a:prstGeom>
        </p:spPr>
      </p:pic>
      <p:pic>
        <p:nvPicPr>
          <p:cNvPr id="10" name="Picture 9">
            <a:extLst>
              <a:ext uri="{FF2B5EF4-FFF2-40B4-BE49-F238E27FC236}">
                <a16:creationId xmlns:a16="http://schemas.microsoft.com/office/drawing/2014/main" id="{F6527042-0B10-BCA8-FFA9-56BD4022AD49}"/>
              </a:ext>
            </a:extLst>
          </p:cNvPr>
          <p:cNvPicPr>
            <a:picLocks noChangeAspect="1"/>
          </p:cNvPicPr>
          <p:nvPr/>
        </p:nvPicPr>
        <p:blipFill>
          <a:blip r:embed="rId7"/>
          <a:stretch>
            <a:fillRect/>
          </a:stretch>
        </p:blipFill>
        <p:spPr>
          <a:xfrm>
            <a:off x="1259987" y="3606138"/>
            <a:ext cx="1212646" cy="609600"/>
          </a:xfrm>
          <a:prstGeom prst="rect">
            <a:avLst/>
          </a:prstGeom>
        </p:spPr>
      </p:pic>
      <p:pic>
        <p:nvPicPr>
          <p:cNvPr id="15" name="Graphic 14" descr="Customer review with solid fill">
            <a:extLst>
              <a:ext uri="{FF2B5EF4-FFF2-40B4-BE49-F238E27FC236}">
                <a16:creationId xmlns:a16="http://schemas.microsoft.com/office/drawing/2014/main" id="{65BD9564-3630-3A93-3BA0-197C35AA93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9110" y="5372131"/>
            <a:ext cx="923886" cy="751502"/>
          </a:xfrm>
          <a:prstGeom prst="rect">
            <a:avLst/>
          </a:prstGeom>
        </p:spPr>
      </p:pic>
      <p:pic>
        <p:nvPicPr>
          <p:cNvPr id="19" name="Graphic 18" descr="Diploma roll with solid fill">
            <a:extLst>
              <a:ext uri="{FF2B5EF4-FFF2-40B4-BE49-F238E27FC236}">
                <a16:creationId xmlns:a16="http://schemas.microsoft.com/office/drawing/2014/main" id="{65EE1B75-BFA3-A680-BF44-10E63C424B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2681" y="4519531"/>
            <a:ext cx="914400" cy="914400"/>
          </a:xfrm>
          <a:prstGeom prst="rect">
            <a:avLst/>
          </a:prstGeom>
        </p:spPr>
      </p:pic>
    </p:spTree>
    <p:extLst>
      <p:ext uri="{BB962C8B-B14F-4D97-AF65-F5344CB8AC3E}">
        <p14:creationId xmlns:p14="http://schemas.microsoft.com/office/powerpoint/2010/main" val="785566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C58-AB1F-B4F4-154C-9D6449727B2B}"/>
              </a:ext>
            </a:extLst>
          </p:cNvPr>
          <p:cNvSpPr>
            <a:spLocks noGrp="1"/>
          </p:cNvSpPr>
          <p:nvPr>
            <p:ph type="title"/>
          </p:nvPr>
        </p:nvSpPr>
        <p:spPr/>
        <p:txBody>
          <a:bodyPr/>
          <a:lstStyle/>
          <a:p>
            <a:r>
              <a:rPr lang="en-US"/>
              <a:t>Communication</a:t>
            </a:r>
          </a:p>
        </p:txBody>
      </p:sp>
      <p:graphicFrame>
        <p:nvGraphicFramePr>
          <p:cNvPr id="3" name="Content Placeholder 3">
            <a:extLst>
              <a:ext uri="{FF2B5EF4-FFF2-40B4-BE49-F238E27FC236}">
                <a16:creationId xmlns:a16="http://schemas.microsoft.com/office/drawing/2014/main" id="{3AC45C9B-7174-4D67-1642-FF29FE7083AC}"/>
              </a:ext>
            </a:extLst>
          </p:cNvPr>
          <p:cNvGraphicFramePr>
            <a:graphicFrameLocks/>
          </p:cNvGraphicFramePr>
          <p:nvPr/>
        </p:nvGraphicFramePr>
        <p:xfrm>
          <a:off x="685800" y="1981200"/>
          <a:ext cx="10942638" cy="407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2674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E327-9E91-9AF7-650E-FB5BBC01834C}"/>
              </a:ext>
            </a:extLst>
          </p:cNvPr>
          <p:cNvSpPr>
            <a:spLocks noGrp="1"/>
          </p:cNvSpPr>
          <p:nvPr>
            <p:ph type="title"/>
          </p:nvPr>
        </p:nvSpPr>
        <p:spPr>
          <a:xfrm>
            <a:off x="1066800" y="99220"/>
            <a:ext cx="10058400" cy="1325563"/>
          </a:xfrm>
        </p:spPr>
        <p:txBody>
          <a:bodyPr anchor="ctr">
            <a:normAutofit/>
          </a:bodyPr>
          <a:lstStyle/>
          <a:p>
            <a:r>
              <a:rPr lang="en-US"/>
              <a:t>Words of Wisdom</a:t>
            </a:r>
          </a:p>
        </p:txBody>
      </p:sp>
      <p:sp>
        <p:nvSpPr>
          <p:cNvPr id="13" name="Text Placeholder 12">
            <a:extLst>
              <a:ext uri="{FF2B5EF4-FFF2-40B4-BE49-F238E27FC236}">
                <a16:creationId xmlns:a16="http://schemas.microsoft.com/office/drawing/2014/main" id="{E6225D4D-CD07-4B52-20ED-41D0FEDC4EA5}"/>
              </a:ext>
            </a:extLst>
          </p:cNvPr>
          <p:cNvSpPr>
            <a:spLocks noGrp="1"/>
          </p:cNvSpPr>
          <p:nvPr>
            <p:ph sz="half" idx="1"/>
          </p:nvPr>
        </p:nvSpPr>
        <p:spPr>
          <a:xfrm>
            <a:off x="530579" y="1546578"/>
            <a:ext cx="7653865" cy="4165600"/>
          </a:xfrm>
        </p:spPr>
        <p:txBody>
          <a:bodyPr>
            <a:normAutofit/>
          </a:bodyPr>
          <a:lstStyle/>
          <a:p>
            <a:r>
              <a:rPr lang="en-US" sz="2000"/>
              <a:t>Come to the conversation confident and prepared</a:t>
            </a:r>
          </a:p>
          <a:p>
            <a:pPr lvl="1"/>
            <a:r>
              <a:rPr lang="en-US"/>
              <a:t>Vetted Literature</a:t>
            </a:r>
          </a:p>
          <a:p>
            <a:pPr lvl="1"/>
            <a:r>
              <a:rPr lang="en-US"/>
              <a:t>User Experience</a:t>
            </a:r>
          </a:p>
          <a:p>
            <a:pPr lvl="1"/>
            <a:r>
              <a:rPr lang="en-US"/>
              <a:t>Appropriate Financials</a:t>
            </a:r>
          </a:p>
          <a:p>
            <a:r>
              <a:rPr lang="en-US" sz="2000"/>
              <a:t>Ask for evidence, don’t necessarily provide evidence</a:t>
            </a:r>
          </a:p>
          <a:p>
            <a:r>
              <a:rPr lang="en-US" sz="2000"/>
              <a:t>Never let the first conversation be the worst conversation</a:t>
            </a:r>
          </a:p>
          <a:p>
            <a:r>
              <a:rPr lang="en-US" sz="2000"/>
              <a:t>Don’t be afraid of data challenges</a:t>
            </a:r>
          </a:p>
          <a:p>
            <a:r>
              <a:rPr lang="en-US" sz="2000"/>
              <a:t>Give them something to respond to, then listen to what they have to say</a:t>
            </a:r>
          </a:p>
        </p:txBody>
      </p:sp>
      <p:pic>
        <p:nvPicPr>
          <p:cNvPr id="3" name="Picture 2">
            <a:extLst>
              <a:ext uri="{FF2B5EF4-FFF2-40B4-BE49-F238E27FC236}">
                <a16:creationId xmlns:a16="http://schemas.microsoft.com/office/drawing/2014/main" id="{F5B9E629-B70D-7FE8-743A-33E733410B72}"/>
              </a:ext>
            </a:extLst>
          </p:cNvPr>
          <p:cNvPicPr>
            <a:picLocks noChangeAspect="1"/>
          </p:cNvPicPr>
          <p:nvPr/>
        </p:nvPicPr>
        <p:blipFill rotWithShape="1">
          <a:blip r:embed="rId3"/>
          <a:srcRect r="57385"/>
          <a:stretch/>
        </p:blipFill>
        <p:spPr>
          <a:xfrm>
            <a:off x="8607778" y="1424783"/>
            <a:ext cx="2638425" cy="3981450"/>
          </a:xfrm>
          <a:prstGeom prst="rect">
            <a:avLst/>
          </a:prstGeom>
        </p:spPr>
      </p:pic>
    </p:spTree>
    <p:extLst>
      <p:ext uri="{BB962C8B-B14F-4D97-AF65-F5344CB8AC3E}">
        <p14:creationId xmlns:p14="http://schemas.microsoft.com/office/powerpoint/2010/main" val="1204855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4934-E836-A840-CD5F-48208008E112}"/>
              </a:ext>
            </a:extLst>
          </p:cNvPr>
          <p:cNvSpPr>
            <a:spLocks noGrp="1"/>
          </p:cNvSpPr>
          <p:nvPr>
            <p:ph type="title"/>
          </p:nvPr>
        </p:nvSpPr>
        <p:spPr>
          <a:xfrm>
            <a:off x="1066800" y="99220"/>
            <a:ext cx="10058400" cy="1325563"/>
          </a:xfrm>
        </p:spPr>
        <p:txBody>
          <a:bodyPr anchor="ctr">
            <a:normAutofit/>
          </a:bodyPr>
          <a:lstStyle/>
          <a:p>
            <a:r>
              <a:rPr lang="en-US"/>
              <a:t>Words of Caution</a:t>
            </a:r>
          </a:p>
        </p:txBody>
      </p:sp>
      <p:sp>
        <p:nvSpPr>
          <p:cNvPr id="3" name="Content Placeholder 2">
            <a:extLst>
              <a:ext uri="{FF2B5EF4-FFF2-40B4-BE49-F238E27FC236}">
                <a16:creationId xmlns:a16="http://schemas.microsoft.com/office/drawing/2014/main" id="{C8EE6622-7FB2-D5AF-8717-89962AB4C9AD}"/>
              </a:ext>
            </a:extLst>
          </p:cNvPr>
          <p:cNvSpPr>
            <a:spLocks noGrp="1"/>
          </p:cNvSpPr>
          <p:nvPr>
            <p:ph sz="half" idx="1"/>
          </p:nvPr>
        </p:nvSpPr>
        <p:spPr>
          <a:xfrm>
            <a:off x="1066800" y="1825624"/>
            <a:ext cx="4800600" cy="4575175"/>
          </a:xfrm>
        </p:spPr>
        <p:txBody>
          <a:bodyPr>
            <a:normAutofit/>
          </a:bodyPr>
          <a:lstStyle/>
          <a:p>
            <a:r>
              <a:rPr lang="en-US"/>
              <a:t>Never lead with cost</a:t>
            </a:r>
          </a:p>
          <a:p>
            <a:r>
              <a:rPr lang="en-US"/>
              <a:t>Don’t patronize or BS</a:t>
            </a:r>
          </a:p>
          <a:p>
            <a:r>
              <a:rPr lang="en-US"/>
              <a:t>Recognize potential outside influences and biases</a:t>
            </a:r>
          </a:p>
          <a:p>
            <a:r>
              <a:rPr lang="en-US"/>
              <a:t>Beware supplier crosses</a:t>
            </a:r>
          </a:p>
          <a:p>
            <a:r>
              <a:rPr lang="en-US"/>
              <a:t>Spend data vs Usage data</a:t>
            </a:r>
          </a:p>
          <a:p>
            <a:endParaRPr lang="en-US"/>
          </a:p>
        </p:txBody>
      </p:sp>
      <p:pic>
        <p:nvPicPr>
          <p:cNvPr id="5" name="Picture 4">
            <a:extLst>
              <a:ext uri="{FF2B5EF4-FFF2-40B4-BE49-F238E27FC236}">
                <a16:creationId xmlns:a16="http://schemas.microsoft.com/office/drawing/2014/main" id="{4242E271-FAD4-9AFB-855B-EAC8F831654B}"/>
              </a:ext>
            </a:extLst>
          </p:cNvPr>
          <p:cNvPicPr>
            <a:picLocks noChangeAspect="1"/>
          </p:cNvPicPr>
          <p:nvPr/>
        </p:nvPicPr>
        <p:blipFill rotWithShape="1">
          <a:blip r:embed="rId3"/>
          <a:srcRect r="34722"/>
          <a:stretch/>
        </p:blipFill>
        <p:spPr>
          <a:xfrm>
            <a:off x="6985000" y="1600200"/>
            <a:ext cx="3581400" cy="3657600"/>
          </a:xfrm>
          <a:prstGeom prst="rect">
            <a:avLst/>
          </a:prstGeom>
        </p:spPr>
      </p:pic>
    </p:spTree>
    <p:extLst>
      <p:ext uri="{BB962C8B-B14F-4D97-AF65-F5344CB8AC3E}">
        <p14:creationId xmlns:p14="http://schemas.microsoft.com/office/powerpoint/2010/main" val="1013684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C6FD0-2DC8-B903-1506-F7DFF02E3AD4}"/>
              </a:ext>
            </a:extLst>
          </p:cNvPr>
          <p:cNvSpPr>
            <a:spLocks noGrp="1"/>
          </p:cNvSpPr>
          <p:nvPr>
            <p:ph type="ctrTitle"/>
          </p:nvPr>
        </p:nvSpPr>
        <p:spPr/>
        <p:txBody>
          <a:bodyPr/>
          <a:lstStyle/>
          <a:p>
            <a:r>
              <a:rPr lang="en-US"/>
              <a:t>Destination Grand</a:t>
            </a:r>
          </a:p>
        </p:txBody>
      </p:sp>
      <p:sp>
        <p:nvSpPr>
          <p:cNvPr id="6" name="Subtitle 5">
            <a:extLst>
              <a:ext uri="{FF2B5EF4-FFF2-40B4-BE49-F238E27FC236}">
                <a16:creationId xmlns:a16="http://schemas.microsoft.com/office/drawing/2014/main" id="{0F512D05-B0A0-5340-9207-E97139C3CD38}"/>
              </a:ext>
            </a:extLst>
          </p:cNvPr>
          <p:cNvSpPr>
            <a:spLocks noGrp="1"/>
          </p:cNvSpPr>
          <p:nvPr>
            <p:ph type="subTitle" idx="1"/>
          </p:nvPr>
        </p:nvSpPr>
        <p:spPr>
          <a:xfrm>
            <a:off x="502920" y="1207008"/>
            <a:ext cx="7726680" cy="548640"/>
          </a:xfrm>
        </p:spPr>
        <p:txBody>
          <a:bodyPr/>
          <a:lstStyle/>
          <a:p>
            <a:r>
              <a:rPr lang="en-US"/>
              <a:t>Future of Health: Detroit</a:t>
            </a:r>
          </a:p>
        </p:txBody>
      </p:sp>
      <p:sp>
        <p:nvSpPr>
          <p:cNvPr id="12" name="AutoShape 2">
            <a:extLst>
              <a:ext uri="{FF2B5EF4-FFF2-40B4-BE49-F238E27FC236}">
                <a16:creationId xmlns:a16="http://schemas.microsoft.com/office/drawing/2014/main" id="{7280C003-5C1F-A7D3-EA12-9D7192FF9D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F6EA2545-FCBA-1B88-49D4-3B74E2B02916}"/>
              </a:ext>
            </a:extLst>
          </p:cNvPr>
          <p:cNvPicPr>
            <a:picLocks noChangeAspect="1"/>
          </p:cNvPicPr>
          <p:nvPr/>
        </p:nvPicPr>
        <p:blipFill>
          <a:blip r:embed="rId3"/>
          <a:stretch>
            <a:fillRect/>
          </a:stretch>
        </p:blipFill>
        <p:spPr>
          <a:xfrm>
            <a:off x="0" y="1755649"/>
            <a:ext cx="5514975" cy="4781802"/>
          </a:xfrm>
          <a:prstGeom prst="rect">
            <a:avLst/>
          </a:prstGeom>
        </p:spPr>
      </p:pic>
      <p:pic>
        <p:nvPicPr>
          <p:cNvPr id="15" name="Picture 14">
            <a:extLst>
              <a:ext uri="{FF2B5EF4-FFF2-40B4-BE49-F238E27FC236}">
                <a16:creationId xmlns:a16="http://schemas.microsoft.com/office/drawing/2014/main" id="{0A7C69EF-DC56-1FCD-4029-6FCF60859593}"/>
              </a:ext>
            </a:extLst>
          </p:cNvPr>
          <p:cNvPicPr>
            <a:picLocks noChangeAspect="1"/>
          </p:cNvPicPr>
          <p:nvPr/>
        </p:nvPicPr>
        <p:blipFill>
          <a:blip r:embed="rId4"/>
          <a:stretch>
            <a:fillRect/>
          </a:stretch>
        </p:blipFill>
        <p:spPr>
          <a:xfrm>
            <a:off x="5591175" y="1755648"/>
            <a:ext cx="6600825" cy="4781803"/>
          </a:xfrm>
          <a:prstGeom prst="rect">
            <a:avLst/>
          </a:prstGeom>
        </p:spPr>
      </p:pic>
    </p:spTree>
    <p:extLst>
      <p:ext uri="{BB962C8B-B14F-4D97-AF65-F5344CB8AC3E}">
        <p14:creationId xmlns:p14="http://schemas.microsoft.com/office/powerpoint/2010/main" val="1652854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8326-EC6F-E4E3-A1A5-5F622D4EB943}"/>
              </a:ext>
            </a:extLst>
          </p:cNvPr>
          <p:cNvSpPr>
            <a:spLocks noGrp="1"/>
          </p:cNvSpPr>
          <p:nvPr>
            <p:ph type="title"/>
          </p:nvPr>
        </p:nvSpPr>
        <p:spPr/>
        <p:txBody>
          <a:bodyPr/>
          <a:lstStyle/>
          <a:p>
            <a:r>
              <a:rPr lang="en-US"/>
              <a:t>Dealing with the Difficult Surgeon (Physician)</a:t>
            </a:r>
          </a:p>
        </p:txBody>
      </p:sp>
      <p:pic>
        <p:nvPicPr>
          <p:cNvPr id="4" name="Content Placeholder 3">
            <a:extLst>
              <a:ext uri="{FF2B5EF4-FFF2-40B4-BE49-F238E27FC236}">
                <a16:creationId xmlns:a16="http://schemas.microsoft.com/office/drawing/2014/main" id="{2C73FD97-51AD-CBE6-9964-0A026E909007}"/>
              </a:ext>
            </a:extLst>
          </p:cNvPr>
          <p:cNvPicPr>
            <a:picLocks noGrp="1" noChangeAspect="1"/>
          </p:cNvPicPr>
          <p:nvPr>
            <p:ph idx="1"/>
          </p:nvPr>
        </p:nvPicPr>
        <p:blipFill>
          <a:blip r:embed="rId3"/>
          <a:stretch>
            <a:fillRect/>
          </a:stretch>
        </p:blipFill>
        <p:spPr>
          <a:xfrm>
            <a:off x="1513114" y="1701800"/>
            <a:ext cx="8429575" cy="4425527"/>
          </a:xfrm>
          <a:prstGeom prst="rect">
            <a:avLst/>
          </a:prstGeom>
        </p:spPr>
      </p:pic>
    </p:spTree>
    <p:extLst>
      <p:ext uri="{BB962C8B-B14F-4D97-AF65-F5344CB8AC3E}">
        <p14:creationId xmlns:p14="http://schemas.microsoft.com/office/powerpoint/2010/main" val="3892313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C0B48-D7A7-DDC3-833F-51E8D6C16968}"/>
              </a:ext>
            </a:extLst>
          </p:cNvPr>
          <p:cNvSpPr>
            <a:spLocks noGrp="1"/>
          </p:cNvSpPr>
          <p:nvPr>
            <p:ph type="title"/>
          </p:nvPr>
        </p:nvSpPr>
        <p:spPr/>
        <p:txBody>
          <a:bodyPr/>
          <a:lstStyle/>
          <a:p>
            <a:r>
              <a:rPr lang="en-US"/>
              <a:t>Emotional Intelligence: Why are they so Difficult?</a:t>
            </a:r>
          </a:p>
        </p:txBody>
      </p:sp>
      <p:sp>
        <p:nvSpPr>
          <p:cNvPr id="4" name="Content Placeholder 3">
            <a:extLst>
              <a:ext uri="{FF2B5EF4-FFF2-40B4-BE49-F238E27FC236}">
                <a16:creationId xmlns:a16="http://schemas.microsoft.com/office/drawing/2014/main" id="{098DF9BE-B31E-DFE9-D942-1796EF703CA1}"/>
              </a:ext>
            </a:extLst>
          </p:cNvPr>
          <p:cNvSpPr>
            <a:spLocks noGrp="1"/>
          </p:cNvSpPr>
          <p:nvPr>
            <p:ph idx="1"/>
          </p:nvPr>
        </p:nvSpPr>
        <p:spPr/>
        <p:txBody>
          <a:bodyPr>
            <a:normAutofit/>
          </a:bodyPr>
          <a:lstStyle/>
          <a:p>
            <a:pPr marL="285750" indent="-285750">
              <a:buFont typeface="Arial" panose="020B0604020202020204" pitchFamily="34" charset="0"/>
              <a:buChar char="•"/>
            </a:pPr>
            <a:r>
              <a:rPr lang="en-US" sz="2000"/>
              <a:t>Desired autonomy			</a:t>
            </a:r>
          </a:p>
          <a:p>
            <a:pPr marL="285750" indent="-285750">
              <a:buFont typeface="Arial" panose="020B0604020202020204" pitchFamily="34" charset="0"/>
              <a:buChar char="•"/>
            </a:pPr>
            <a:r>
              <a:rPr lang="en-US" sz="2000"/>
              <a:t>Perceived dependency</a:t>
            </a:r>
          </a:p>
          <a:p>
            <a:pPr marL="285750" indent="-285750">
              <a:buFont typeface="Arial" panose="020B0604020202020204" pitchFamily="34" charset="0"/>
              <a:buChar char="•"/>
            </a:pPr>
            <a:r>
              <a:rPr lang="en-US" sz="2000"/>
              <a:t>Varying degrees of institutional commitment</a:t>
            </a:r>
          </a:p>
          <a:p>
            <a:pPr marL="285750" indent="-285750">
              <a:buFont typeface="Arial" panose="020B0604020202020204" pitchFamily="34" charset="0"/>
              <a:buChar char="•"/>
            </a:pPr>
            <a:r>
              <a:rPr lang="en-US" sz="2000"/>
              <a:t>Time commitments	</a:t>
            </a:r>
          </a:p>
          <a:p>
            <a:pPr marL="285750" indent="-285750">
              <a:buFont typeface="Arial" panose="020B0604020202020204" pitchFamily="34" charset="0"/>
              <a:buChar char="•"/>
            </a:pPr>
            <a:r>
              <a:rPr lang="en-US" sz="2000"/>
              <a:t>Financial disconnects: knowledge and cost over quality</a:t>
            </a:r>
          </a:p>
          <a:p>
            <a:pPr marL="285750" indent="-285750">
              <a:buFont typeface="Arial" panose="020B0604020202020204" pitchFamily="34" charset="0"/>
              <a:buChar char="•"/>
            </a:pPr>
            <a:r>
              <a:rPr lang="en-US" sz="2000"/>
              <a:t>Feel Disenfranchised: Decision-making appears to lack SME adjudication</a:t>
            </a:r>
          </a:p>
          <a:p>
            <a:pPr marL="285750" indent="-285750">
              <a:buFont typeface="Arial" panose="020B0604020202020204" pitchFamily="34" charset="0"/>
              <a:buChar char="•"/>
            </a:pPr>
            <a:r>
              <a:rPr lang="en-US" sz="2000"/>
              <a:t>Inadequate product equivalency data</a:t>
            </a:r>
          </a:p>
          <a:p>
            <a:pPr marL="285750" indent="-285750">
              <a:buFont typeface="Arial" panose="020B0604020202020204" pitchFamily="34" charset="0"/>
              <a:buChar char="•"/>
            </a:pPr>
            <a:r>
              <a:rPr lang="en-US" sz="2000"/>
              <a:t>Lack of understanding/transparency </a:t>
            </a:r>
          </a:p>
          <a:p>
            <a:pPr marL="285750" indent="-285750">
              <a:buFont typeface="Arial" panose="020B0604020202020204" pitchFamily="34" charset="0"/>
              <a:buChar char="•"/>
            </a:pPr>
            <a:r>
              <a:rPr lang="en-US" sz="2000"/>
              <a:t>Lack of Peer-to-Peer Interactions</a:t>
            </a:r>
          </a:p>
          <a:p>
            <a:endParaRPr lang="en-US"/>
          </a:p>
        </p:txBody>
      </p:sp>
    </p:spTree>
    <p:extLst>
      <p:ext uri="{BB962C8B-B14F-4D97-AF65-F5344CB8AC3E}">
        <p14:creationId xmlns:p14="http://schemas.microsoft.com/office/powerpoint/2010/main" val="4271862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0186-E7EF-6E1F-C11C-D7735FB7C2E9}"/>
              </a:ext>
            </a:extLst>
          </p:cNvPr>
          <p:cNvSpPr>
            <a:spLocks noGrp="1"/>
          </p:cNvSpPr>
          <p:nvPr>
            <p:ph type="title"/>
          </p:nvPr>
        </p:nvSpPr>
        <p:spPr/>
        <p:txBody>
          <a:bodyPr/>
          <a:lstStyle/>
          <a:p>
            <a:r>
              <a:rPr lang="en-US"/>
              <a:t>Change Management/Conversions</a:t>
            </a:r>
          </a:p>
        </p:txBody>
      </p:sp>
      <p:sp>
        <p:nvSpPr>
          <p:cNvPr id="6" name="Text Placeholder 5">
            <a:extLst>
              <a:ext uri="{FF2B5EF4-FFF2-40B4-BE49-F238E27FC236}">
                <a16:creationId xmlns:a16="http://schemas.microsoft.com/office/drawing/2014/main" id="{954FCB4A-E47A-2785-179D-E1821A9006F4}"/>
              </a:ext>
            </a:extLst>
          </p:cNvPr>
          <p:cNvSpPr>
            <a:spLocks noGrp="1"/>
          </p:cNvSpPr>
          <p:nvPr>
            <p:ph type="body" idx="1"/>
          </p:nvPr>
        </p:nvSpPr>
        <p:spPr>
          <a:xfrm>
            <a:off x="495299" y="1668496"/>
            <a:ext cx="4800600" cy="762000"/>
          </a:xfrm>
        </p:spPr>
        <p:txBody>
          <a:bodyPr/>
          <a:lstStyle/>
          <a:p>
            <a:r>
              <a:rPr lang="en-US"/>
              <a:t>Barriers to Change</a:t>
            </a:r>
          </a:p>
        </p:txBody>
      </p:sp>
      <p:sp>
        <p:nvSpPr>
          <p:cNvPr id="3" name="Content Placeholder 2">
            <a:extLst>
              <a:ext uri="{FF2B5EF4-FFF2-40B4-BE49-F238E27FC236}">
                <a16:creationId xmlns:a16="http://schemas.microsoft.com/office/drawing/2014/main" id="{68364940-A45F-60FA-8A97-78706A066F6B}"/>
              </a:ext>
            </a:extLst>
          </p:cNvPr>
          <p:cNvSpPr>
            <a:spLocks noGrp="1"/>
          </p:cNvSpPr>
          <p:nvPr>
            <p:ph sz="half" idx="2"/>
          </p:nvPr>
        </p:nvSpPr>
        <p:spPr>
          <a:xfrm>
            <a:off x="495299" y="2590799"/>
            <a:ext cx="8276167" cy="3810033"/>
          </a:xfrm>
        </p:spPr>
        <p:txBody>
          <a:bodyPr/>
          <a:lstStyle/>
          <a:p>
            <a:pPr marL="457200" indent="-457200">
              <a:buFont typeface="+mj-lt"/>
              <a:buAutoNum type="arabicPeriod"/>
            </a:pPr>
            <a:r>
              <a:rPr lang="en-US"/>
              <a:t>My Patients come first</a:t>
            </a:r>
          </a:p>
          <a:p>
            <a:pPr marL="457200" indent="-457200">
              <a:buFont typeface="+mj-lt"/>
              <a:buAutoNum type="arabicPeriod"/>
            </a:pPr>
            <a:r>
              <a:rPr lang="en-US"/>
              <a:t>How I Learned to do it</a:t>
            </a:r>
          </a:p>
          <a:p>
            <a:pPr marL="457200" indent="-457200">
              <a:buFont typeface="+mj-lt"/>
              <a:buAutoNum type="arabicPeriod"/>
            </a:pPr>
            <a:r>
              <a:rPr lang="en-US"/>
              <a:t>My Technical Comfort/Expertise is Important</a:t>
            </a:r>
          </a:p>
          <a:p>
            <a:pPr marL="457200" indent="-457200">
              <a:buFont typeface="+mj-lt"/>
              <a:buAutoNum type="arabicPeriod"/>
            </a:pPr>
            <a:r>
              <a:rPr lang="en-US"/>
              <a:t>My Outcomes???</a:t>
            </a:r>
          </a:p>
        </p:txBody>
      </p:sp>
      <p:pic>
        <p:nvPicPr>
          <p:cNvPr id="5" name="Content Placeholder 4">
            <a:extLst>
              <a:ext uri="{FF2B5EF4-FFF2-40B4-BE49-F238E27FC236}">
                <a16:creationId xmlns:a16="http://schemas.microsoft.com/office/drawing/2014/main" id="{7E9A02C9-F3A8-679E-B55E-33DFE489D767}"/>
              </a:ext>
            </a:extLst>
          </p:cNvPr>
          <p:cNvPicPr>
            <a:picLocks noGrp="1" noChangeAspect="1"/>
          </p:cNvPicPr>
          <p:nvPr>
            <p:ph sz="quarter" idx="4"/>
          </p:nvPr>
        </p:nvPicPr>
        <p:blipFill>
          <a:blip r:embed="rId3"/>
          <a:stretch>
            <a:fillRect/>
          </a:stretch>
        </p:blipFill>
        <p:spPr>
          <a:xfrm>
            <a:off x="7800623" y="1828799"/>
            <a:ext cx="3810000" cy="3810000"/>
          </a:xfrm>
          <a:prstGeom prst="rect">
            <a:avLst/>
          </a:prstGeom>
        </p:spPr>
      </p:pic>
    </p:spTree>
    <p:extLst>
      <p:ext uri="{BB962C8B-B14F-4D97-AF65-F5344CB8AC3E}">
        <p14:creationId xmlns:p14="http://schemas.microsoft.com/office/powerpoint/2010/main" val="104268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B20C1C-8FCD-1398-CDB1-F853DE9C80AB}"/>
              </a:ext>
            </a:extLst>
          </p:cNvPr>
          <p:cNvSpPr>
            <a:spLocks noGrp="1"/>
          </p:cNvSpPr>
          <p:nvPr>
            <p:ph type="title"/>
          </p:nvPr>
        </p:nvSpPr>
        <p:spPr>
          <a:xfrm>
            <a:off x="1066800" y="99220"/>
            <a:ext cx="10058400" cy="1325563"/>
          </a:xfrm>
        </p:spPr>
        <p:txBody>
          <a:bodyPr/>
          <a:lstStyle/>
          <a:p>
            <a:r>
              <a:rPr lang="en-US"/>
              <a:t>Inevitable Pitfalls</a:t>
            </a:r>
          </a:p>
        </p:txBody>
      </p:sp>
      <p:sp>
        <p:nvSpPr>
          <p:cNvPr id="11" name="Content Placeholder 2">
            <a:extLst>
              <a:ext uri="{FF2B5EF4-FFF2-40B4-BE49-F238E27FC236}">
                <a16:creationId xmlns:a16="http://schemas.microsoft.com/office/drawing/2014/main" id="{86A579F3-E05A-132E-DB1C-0E21ED7AB4B3}"/>
              </a:ext>
            </a:extLst>
          </p:cNvPr>
          <p:cNvSpPr>
            <a:spLocks noGrp="1"/>
          </p:cNvSpPr>
          <p:nvPr>
            <p:ph sz="half" idx="1"/>
          </p:nvPr>
        </p:nvSpPr>
        <p:spPr>
          <a:xfrm>
            <a:off x="1066800" y="1825624"/>
            <a:ext cx="4800600" cy="4575175"/>
          </a:xfrm>
        </p:spPr>
        <p:txBody>
          <a:bodyPr/>
          <a:lstStyle/>
          <a:p>
            <a:r>
              <a:rPr lang="en-US"/>
              <a:t>Delays or prolonged decision making will lead to frustration</a:t>
            </a:r>
          </a:p>
          <a:p>
            <a:r>
              <a:rPr lang="en-US"/>
              <a:t>Beware stakeholders working outside of the VA process</a:t>
            </a:r>
          </a:p>
          <a:p>
            <a:r>
              <a:rPr lang="en-US"/>
              <a:t>Vendors circumventing the process to get product into the system</a:t>
            </a:r>
          </a:p>
          <a:p>
            <a:r>
              <a:rPr lang="en-US">
                <a:solidFill>
                  <a:srgbClr val="FF0000"/>
                </a:solidFill>
              </a:rPr>
              <a:t>BEWARE MAKING EXCEPTIONS</a:t>
            </a:r>
          </a:p>
          <a:p>
            <a:endParaRPr lang="en-US"/>
          </a:p>
        </p:txBody>
      </p:sp>
      <p:pic>
        <p:nvPicPr>
          <p:cNvPr id="15" name="Picture 14">
            <a:extLst>
              <a:ext uri="{FF2B5EF4-FFF2-40B4-BE49-F238E27FC236}">
                <a16:creationId xmlns:a16="http://schemas.microsoft.com/office/drawing/2014/main" id="{D245D72A-8DD8-3130-C4BA-C101937E82E5}"/>
              </a:ext>
            </a:extLst>
          </p:cNvPr>
          <p:cNvPicPr>
            <a:picLocks noChangeAspect="1"/>
          </p:cNvPicPr>
          <p:nvPr/>
        </p:nvPicPr>
        <p:blipFill>
          <a:blip r:embed="rId3"/>
          <a:stretch>
            <a:fillRect/>
          </a:stretch>
        </p:blipFill>
        <p:spPr>
          <a:xfrm>
            <a:off x="9274587" y="4174242"/>
            <a:ext cx="2061083" cy="2085975"/>
          </a:xfrm>
          <a:prstGeom prst="rect">
            <a:avLst/>
          </a:prstGeom>
        </p:spPr>
      </p:pic>
      <p:pic>
        <p:nvPicPr>
          <p:cNvPr id="18" name="Picture 17">
            <a:extLst>
              <a:ext uri="{FF2B5EF4-FFF2-40B4-BE49-F238E27FC236}">
                <a16:creationId xmlns:a16="http://schemas.microsoft.com/office/drawing/2014/main" id="{156CA6E6-0570-D840-8138-B9239136DD4A}"/>
              </a:ext>
            </a:extLst>
          </p:cNvPr>
          <p:cNvPicPr>
            <a:picLocks noChangeAspect="1"/>
          </p:cNvPicPr>
          <p:nvPr/>
        </p:nvPicPr>
        <p:blipFill>
          <a:blip r:embed="rId4"/>
          <a:stretch>
            <a:fillRect/>
          </a:stretch>
        </p:blipFill>
        <p:spPr>
          <a:xfrm>
            <a:off x="8991600" y="1547184"/>
            <a:ext cx="2627058" cy="2627058"/>
          </a:xfrm>
          <a:prstGeom prst="rect">
            <a:avLst/>
          </a:prstGeom>
        </p:spPr>
      </p:pic>
      <p:pic>
        <p:nvPicPr>
          <p:cNvPr id="20" name="Picture 19" descr="Cartoon of a person in a hat and coat looking at a paper&#10;&#10;Description automatically generated">
            <a:extLst>
              <a:ext uri="{FF2B5EF4-FFF2-40B4-BE49-F238E27FC236}">
                <a16:creationId xmlns:a16="http://schemas.microsoft.com/office/drawing/2014/main" id="{CE697E92-BF57-8149-B1CD-875FF023E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149" y="2286000"/>
            <a:ext cx="3063581" cy="3352800"/>
          </a:xfrm>
          <a:prstGeom prst="rect">
            <a:avLst/>
          </a:prstGeom>
          <a:gradFill>
            <a:gsLst>
              <a:gs pos="0">
                <a:srgbClr val="D9D9D9"/>
              </a:gs>
              <a:gs pos="100000">
                <a:schemeClr val="bg1"/>
              </a:gs>
            </a:gsLst>
            <a:lin ang="16200000" scaled="1"/>
          </a:gradFill>
        </p:spPr>
      </p:pic>
    </p:spTree>
    <p:extLst>
      <p:ext uri="{BB962C8B-B14F-4D97-AF65-F5344CB8AC3E}">
        <p14:creationId xmlns:p14="http://schemas.microsoft.com/office/powerpoint/2010/main" val="2452932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D2266-0288-8BB0-6BBF-B27447085AC9}"/>
              </a:ext>
            </a:extLst>
          </p:cNvPr>
          <p:cNvSpPr>
            <a:spLocks noGrp="1"/>
          </p:cNvSpPr>
          <p:nvPr>
            <p:ph type="title"/>
          </p:nvPr>
        </p:nvSpPr>
        <p:spPr>
          <a:xfrm>
            <a:off x="762000" y="175420"/>
            <a:ext cx="10735059" cy="1325563"/>
          </a:xfrm>
        </p:spPr>
        <p:txBody>
          <a:bodyPr/>
          <a:lstStyle/>
          <a:p>
            <a:r>
              <a:rPr lang="en-US"/>
              <a:t>The Exception List:</a:t>
            </a:r>
            <a:br>
              <a:rPr lang="en-US"/>
            </a:br>
            <a:r>
              <a:rPr lang="en-US"/>
              <a:t>What they need, when they need it</a:t>
            </a:r>
          </a:p>
        </p:txBody>
      </p:sp>
      <p:sp>
        <p:nvSpPr>
          <p:cNvPr id="8" name="Content Placeholder 7">
            <a:extLst>
              <a:ext uri="{FF2B5EF4-FFF2-40B4-BE49-F238E27FC236}">
                <a16:creationId xmlns:a16="http://schemas.microsoft.com/office/drawing/2014/main" id="{71100DA1-3C31-6FB4-F13B-ED72C094DF1D}"/>
              </a:ext>
            </a:extLst>
          </p:cNvPr>
          <p:cNvSpPr>
            <a:spLocks noGrp="1"/>
          </p:cNvSpPr>
          <p:nvPr>
            <p:ph sz="half" idx="1"/>
          </p:nvPr>
        </p:nvSpPr>
        <p:spPr>
          <a:xfrm>
            <a:off x="762000" y="2107405"/>
            <a:ext cx="4800600" cy="4575175"/>
          </a:xfrm>
        </p:spPr>
        <p:txBody>
          <a:bodyPr/>
          <a:lstStyle/>
          <a:p>
            <a:r>
              <a:rPr lang="en-US"/>
              <a:t>Product</a:t>
            </a:r>
          </a:p>
          <a:p>
            <a:r>
              <a:rPr lang="en-US"/>
              <a:t>Service</a:t>
            </a:r>
          </a:p>
          <a:p>
            <a:r>
              <a:rPr lang="en-US"/>
              <a:t>Appropriate Use Criteria (AUC)</a:t>
            </a:r>
          </a:p>
          <a:p>
            <a:r>
              <a:rPr lang="en-US"/>
              <a:t>Location</a:t>
            </a:r>
          </a:p>
          <a:p>
            <a:r>
              <a:rPr lang="en-US"/>
              <a:t>Inventory Control</a:t>
            </a:r>
          </a:p>
          <a:p>
            <a:pPr lvl="1">
              <a:lnSpc>
                <a:spcPct val="100000"/>
              </a:lnSpc>
              <a:spcBef>
                <a:spcPts val="0"/>
              </a:spcBef>
            </a:pPr>
            <a:r>
              <a:rPr lang="en-US"/>
              <a:t>Ordering Controls</a:t>
            </a:r>
          </a:p>
          <a:p>
            <a:pPr lvl="1">
              <a:lnSpc>
                <a:spcPct val="100000"/>
              </a:lnSpc>
              <a:spcBef>
                <a:spcPts val="0"/>
              </a:spcBef>
            </a:pPr>
            <a:r>
              <a:rPr lang="en-US"/>
              <a:t>Sequestering</a:t>
            </a:r>
          </a:p>
        </p:txBody>
      </p:sp>
      <p:sp>
        <p:nvSpPr>
          <p:cNvPr id="9" name="Content Placeholder 8">
            <a:extLst>
              <a:ext uri="{FF2B5EF4-FFF2-40B4-BE49-F238E27FC236}">
                <a16:creationId xmlns:a16="http://schemas.microsoft.com/office/drawing/2014/main" id="{5A0FF8D7-D5F4-CBC5-8B57-D419E7E84A71}"/>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081BF282-5967-F04E-A6F9-0E79016512FA}"/>
              </a:ext>
            </a:extLst>
          </p:cNvPr>
          <p:cNvPicPr>
            <a:picLocks noChangeAspect="1"/>
          </p:cNvPicPr>
          <p:nvPr/>
        </p:nvPicPr>
        <p:blipFill>
          <a:blip r:embed="rId3"/>
          <a:stretch>
            <a:fillRect/>
          </a:stretch>
        </p:blipFill>
        <p:spPr>
          <a:xfrm>
            <a:off x="4809741" y="1648221"/>
            <a:ext cx="6620259" cy="4929980"/>
          </a:xfrm>
          <a:prstGeom prst="rect">
            <a:avLst/>
          </a:prstGeom>
        </p:spPr>
      </p:pic>
    </p:spTree>
    <p:extLst>
      <p:ext uri="{BB962C8B-B14F-4D97-AF65-F5344CB8AC3E}">
        <p14:creationId xmlns:p14="http://schemas.microsoft.com/office/powerpoint/2010/main" val="4174526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979A6-68EF-41BF-A9DD-424B6D6DA6EE}"/>
              </a:ext>
            </a:extLst>
          </p:cNvPr>
          <p:cNvSpPr>
            <a:spLocks noGrp="1"/>
          </p:cNvSpPr>
          <p:nvPr>
            <p:ph type="title"/>
          </p:nvPr>
        </p:nvSpPr>
        <p:spPr/>
        <p:txBody>
          <a:bodyPr/>
          <a:lstStyle/>
          <a:p>
            <a:r>
              <a:rPr lang="en-US"/>
              <a:t>Beyond the VAT: Engaging the Masses</a:t>
            </a:r>
          </a:p>
        </p:txBody>
      </p:sp>
      <p:sp>
        <p:nvSpPr>
          <p:cNvPr id="8" name="Text Placeholder 7">
            <a:extLst>
              <a:ext uri="{FF2B5EF4-FFF2-40B4-BE49-F238E27FC236}">
                <a16:creationId xmlns:a16="http://schemas.microsoft.com/office/drawing/2014/main" id="{CADDCDA3-6954-6437-AE46-11E11948F92E}"/>
              </a:ext>
            </a:extLst>
          </p:cNvPr>
          <p:cNvSpPr>
            <a:spLocks noGrp="1"/>
          </p:cNvSpPr>
          <p:nvPr>
            <p:ph type="body" idx="1"/>
          </p:nvPr>
        </p:nvSpPr>
        <p:spPr>
          <a:xfrm>
            <a:off x="353961" y="1673597"/>
            <a:ext cx="5818239" cy="762000"/>
          </a:xfrm>
        </p:spPr>
        <p:txBody>
          <a:bodyPr/>
          <a:lstStyle/>
          <a:p>
            <a:r>
              <a:rPr lang="en-US"/>
              <a:t>Is your team ready for VA in the OR?</a:t>
            </a:r>
          </a:p>
        </p:txBody>
      </p:sp>
      <p:sp>
        <p:nvSpPr>
          <p:cNvPr id="4" name="Content Placeholder 3">
            <a:extLst>
              <a:ext uri="{FF2B5EF4-FFF2-40B4-BE49-F238E27FC236}">
                <a16:creationId xmlns:a16="http://schemas.microsoft.com/office/drawing/2014/main" id="{C32BE7C9-5467-9DCE-D1E2-AFA8749F2EE0}"/>
              </a:ext>
            </a:extLst>
          </p:cNvPr>
          <p:cNvSpPr>
            <a:spLocks noGrp="1"/>
          </p:cNvSpPr>
          <p:nvPr>
            <p:ph sz="half" idx="2"/>
          </p:nvPr>
        </p:nvSpPr>
        <p:spPr>
          <a:xfrm>
            <a:off x="688257" y="2335160"/>
            <a:ext cx="5149645" cy="3810033"/>
          </a:xfrm>
        </p:spPr>
        <p:txBody>
          <a:bodyPr>
            <a:normAutofit fontScale="92500"/>
          </a:bodyPr>
          <a:lstStyle/>
          <a:p>
            <a:r>
              <a:rPr lang="en-US"/>
              <a:t>How engaged is the team? (Docs, Nurses, SCM)</a:t>
            </a:r>
          </a:p>
          <a:p>
            <a:r>
              <a:rPr lang="en-US"/>
              <a:t>Does the team have the right tools?</a:t>
            </a:r>
          </a:p>
          <a:p>
            <a:r>
              <a:rPr lang="en-US"/>
              <a:t>Are the tools being used?</a:t>
            </a:r>
          </a:p>
          <a:p>
            <a:r>
              <a:rPr lang="en-US"/>
              <a:t>Are the needed supplies available?</a:t>
            </a:r>
          </a:p>
          <a:p>
            <a:r>
              <a:rPr lang="en-US"/>
              <a:t>How do you introduce new products? Do people know the process?</a:t>
            </a:r>
          </a:p>
        </p:txBody>
      </p:sp>
      <p:pic>
        <p:nvPicPr>
          <p:cNvPr id="6" name="Content Placeholder 5">
            <a:extLst>
              <a:ext uri="{FF2B5EF4-FFF2-40B4-BE49-F238E27FC236}">
                <a16:creationId xmlns:a16="http://schemas.microsoft.com/office/drawing/2014/main" id="{B76D5017-8F07-6091-8FA6-1DF6C492DF3E}"/>
              </a:ext>
            </a:extLst>
          </p:cNvPr>
          <p:cNvPicPr>
            <a:picLocks noGrp="1" noChangeAspect="1"/>
          </p:cNvPicPr>
          <p:nvPr>
            <p:ph sz="quarter" idx="4"/>
          </p:nvPr>
        </p:nvPicPr>
        <p:blipFill>
          <a:blip r:embed="rId3"/>
          <a:stretch>
            <a:fillRect/>
          </a:stretch>
        </p:blipFill>
        <p:spPr>
          <a:xfrm>
            <a:off x="6172200" y="1791585"/>
            <a:ext cx="4800600" cy="2012111"/>
          </a:xfrm>
          <a:prstGeom prst="rect">
            <a:avLst/>
          </a:prstGeom>
        </p:spPr>
      </p:pic>
      <p:pic>
        <p:nvPicPr>
          <p:cNvPr id="7" name="Picture 6">
            <a:extLst>
              <a:ext uri="{FF2B5EF4-FFF2-40B4-BE49-F238E27FC236}">
                <a16:creationId xmlns:a16="http://schemas.microsoft.com/office/drawing/2014/main" id="{F3C9F689-846B-27B7-635B-228376A19A72}"/>
              </a:ext>
            </a:extLst>
          </p:cNvPr>
          <p:cNvPicPr>
            <a:picLocks noChangeAspect="1"/>
          </p:cNvPicPr>
          <p:nvPr/>
        </p:nvPicPr>
        <p:blipFill>
          <a:blip r:embed="rId4"/>
          <a:stretch>
            <a:fillRect/>
          </a:stretch>
        </p:blipFill>
        <p:spPr>
          <a:xfrm>
            <a:off x="6794039" y="3933060"/>
            <a:ext cx="3404521" cy="2551191"/>
          </a:xfrm>
          <a:prstGeom prst="rect">
            <a:avLst/>
          </a:prstGeom>
        </p:spPr>
      </p:pic>
    </p:spTree>
    <p:extLst>
      <p:ext uri="{BB962C8B-B14F-4D97-AF65-F5344CB8AC3E}">
        <p14:creationId xmlns:p14="http://schemas.microsoft.com/office/powerpoint/2010/main" val="3876919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AF3A3-7BFA-8192-2D56-15D3198B7A60}"/>
              </a:ext>
            </a:extLst>
          </p:cNvPr>
          <p:cNvSpPr>
            <a:spLocks noGrp="1"/>
          </p:cNvSpPr>
          <p:nvPr>
            <p:ph type="title"/>
          </p:nvPr>
        </p:nvSpPr>
        <p:spPr>
          <a:xfrm>
            <a:off x="495300" y="0"/>
            <a:ext cx="5669280" cy="1463040"/>
          </a:xfrm>
        </p:spPr>
        <p:txBody>
          <a:bodyPr anchor="b">
            <a:normAutofit/>
          </a:bodyPr>
          <a:lstStyle/>
          <a:p>
            <a:r>
              <a:rPr lang="en-US"/>
              <a:t>Our Providers of Care</a:t>
            </a:r>
          </a:p>
        </p:txBody>
      </p:sp>
      <p:sp>
        <p:nvSpPr>
          <p:cNvPr id="6" name="Content Placeholder 5">
            <a:extLst>
              <a:ext uri="{FF2B5EF4-FFF2-40B4-BE49-F238E27FC236}">
                <a16:creationId xmlns:a16="http://schemas.microsoft.com/office/drawing/2014/main" id="{E0EC1DA3-EEC3-FEE9-B1A4-64A0D149748D}"/>
              </a:ext>
            </a:extLst>
          </p:cNvPr>
          <p:cNvSpPr>
            <a:spLocks noGrp="1"/>
          </p:cNvSpPr>
          <p:nvPr>
            <p:ph sz="quarter" idx="13"/>
          </p:nvPr>
        </p:nvSpPr>
        <p:spPr>
          <a:xfrm>
            <a:off x="514251" y="1951965"/>
            <a:ext cx="5786549" cy="4390390"/>
          </a:xfrm>
        </p:spPr>
        <p:txBody>
          <a:bodyPr>
            <a:normAutofit/>
          </a:bodyPr>
          <a:lstStyle/>
          <a:p>
            <a:pPr marL="0" indent="0">
              <a:buNone/>
            </a:pPr>
            <a:r>
              <a:rPr lang="en-US" sz="2800"/>
              <a:t>When interacting with our Stakeholders it is always a balance of Cost and Quality. . . </a:t>
            </a:r>
          </a:p>
          <a:p>
            <a:pPr marL="0" indent="0">
              <a:buNone/>
            </a:pPr>
            <a:r>
              <a:rPr lang="en-US" sz="2800" i="1"/>
              <a:t>And Preference</a:t>
            </a:r>
          </a:p>
          <a:p>
            <a:endParaRPr lang="en-US"/>
          </a:p>
          <a:p>
            <a:pPr marL="0" indent="0" algn="ctr">
              <a:buNone/>
            </a:pPr>
            <a:r>
              <a:rPr lang="en-US" sz="2800">
                <a:solidFill>
                  <a:srgbClr val="7030A0"/>
                </a:solidFill>
              </a:rPr>
              <a:t>Bringing it all together is putting the patient at the center</a:t>
            </a:r>
          </a:p>
        </p:txBody>
      </p:sp>
      <p:pic>
        <p:nvPicPr>
          <p:cNvPr id="8" name="Picture Placeholder 7">
            <a:extLst>
              <a:ext uri="{FF2B5EF4-FFF2-40B4-BE49-F238E27FC236}">
                <a16:creationId xmlns:a16="http://schemas.microsoft.com/office/drawing/2014/main" id="{8979F99D-DA10-8B02-B4D7-0CAEE827F792}"/>
              </a:ext>
            </a:extLst>
          </p:cNvPr>
          <p:cNvPicPr>
            <a:picLocks noGrp="1" noChangeAspect="1"/>
          </p:cNvPicPr>
          <p:nvPr>
            <p:ph type="pic" sz="quarter" idx="10"/>
          </p:nvPr>
        </p:nvPicPr>
        <p:blipFill rotWithShape="1">
          <a:blip r:embed="rId3"/>
          <a:srcRect l="7161" r="1538" b="8757"/>
          <a:stretch/>
        </p:blipFill>
        <p:spPr>
          <a:xfrm>
            <a:off x="6755362" y="1644989"/>
            <a:ext cx="3974841" cy="1961293"/>
          </a:xfrm>
          <a:prstGeom prst="rect">
            <a:avLst/>
          </a:prstGeom>
          <a:noFill/>
        </p:spPr>
      </p:pic>
      <p:pic>
        <p:nvPicPr>
          <p:cNvPr id="15" name="Picture 14" descr="Doctor holding patients hand">
            <a:extLst>
              <a:ext uri="{FF2B5EF4-FFF2-40B4-BE49-F238E27FC236}">
                <a16:creationId xmlns:a16="http://schemas.microsoft.com/office/drawing/2014/main" id="{9D1DED1B-28F1-EEA0-2256-8934686C5175}"/>
              </a:ext>
            </a:extLst>
          </p:cNvPr>
          <p:cNvPicPr>
            <a:picLocks noChangeAspect="1"/>
          </p:cNvPicPr>
          <p:nvPr/>
        </p:nvPicPr>
        <p:blipFill rotWithShape="1">
          <a:blip r:embed="rId4">
            <a:extLst>
              <a:ext uri="{28A0092B-C50C-407E-A947-70E740481C1C}">
                <a14:useLocalDpi xmlns:a14="http://schemas.microsoft.com/office/drawing/2010/main" val="0"/>
              </a:ext>
            </a:extLst>
          </a:blip>
          <a:srcRect r="2102" b="2"/>
          <a:stretch/>
        </p:blipFill>
        <p:spPr>
          <a:xfrm>
            <a:off x="6755363" y="3951284"/>
            <a:ext cx="3974841" cy="2710119"/>
          </a:xfrm>
          <a:prstGeom prst="rect">
            <a:avLst/>
          </a:prstGeom>
          <a:noFill/>
        </p:spPr>
      </p:pic>
    </p:spTree>
    <p:extLst>
      <p:ext uri="{BB962C8B-B14F-4D97-AF65-F5344CB8AC3E}">
        <p14:creationId xmlns:p14="http://schemas.microsoft.com/office/powerpoint/2010/main" val="1398442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6F770-D753-44DC-FE7F-300BA9E0297E}"/>
              </a:ext>
            </a:extLst>
          </p:cNvPr>
          <p:cNvSpPr>
            <a:spLocks noGrp="1"/>
          </p:cNvSpPr>
          <p:nvPr>
            <p:ph type="title"/>
          </p:nvPr>
        </p:nvSpPr>
        <p:spPr>
          <a:xfrm>
            <a:off x="6929211" y="1931437"/>
            <a:ext cx="4480560" cy="2528239"/>
          </a:xfrm>
        </p:spPr>
        <p:txBody>
          <a:bodyPr/>
          <a:lstStyle/>
          <a:p>
            <a:pPr algn="ctr"/>
            <a:br>
              <a:rPr lang="en-US"/>
            </a:br>
            <a:br>
              <a:rPr lang="en-US"/>
            </a:br>
            <a:r>
              <a:rPr lang="en-US"/>
              <a:t>Engaged  Physicians with </a:t>
            </a:r>
            <a:br>
              <a:rPr lang="en-US"/>
            </a:br>
            <a:r>
              <a:rPr lang="en-US"/>
              <a:t>Supply Chain Management</a:t>
            </a:r>
            <a:br>
              <a:rPr lang="en-US"/>
            </a:br>
            <a:r>
              <a:rPr lang="en-US"/>
              <a:t>Contribution</a:t>
            </a:r>
          </a:p>
        </p:txBody>
      </p:sp>
      <p:pic>
        <p:nvPicPr>
          <p:cNvPr id="8" name="Content Placeholder 7">
            <a:extLst>
              <a:ext uri="{FF2B5EF4-FFF2-40B4-BE49-F238E27FC236}">
                <a16:creationId xmlns:a16="http://schemas.microsoft.com/office/drawing/2014/main" id="{EB79DBFF-38E0-E7B5-1C98-AF254A9F3BF6}"/>
              </a:ext>
            </a:extLst>
          </p:cNvPr>
          <p:cNvPicPr>
            <a:picLocks noGrp="1" noChangeAspect="1"/>
          </p:cNvPicPr>
          <p:nvPr>
            <p:ph sz="quarter" idx="13"/>
          </p:nvPr>
        </p:nvPicPr>
        <p:blipFill>
          <a:blip r:embed="rId3"/>
          <a:stretch>
            <a:fillRect/>
          </a:stretch>
        </p:blipFill>
        <p:spPr>
          <a:xfrm>
            <a:off x="715963" y="1399740"/>
            <a:ext cx="5742597" cy="3984023"/>
          </a:xfrm>
          <a:prstGeom prst="rect">
            <a:avLst/>
          </a:prstGeom>
        </p:spPr>
      </p:pic>
      <p:sp>
        <p:nvSpPr>
          <p:cNvPr id="9" name="Rectangle 8">
            <a:extLst>
              <a:ext uri="{FF2B5EF4-FFF2-40B4-BE49-F238E27FC236}">
                <a16:creationId xmlns:a16="http://schemas.microsoft.com/office/drawing/2014/main" id="{BF3886D6-A564-0C50-8152-807595418B86}"/>
              </a:ext>
            </a:extLst>
          </p:cNvPr>
          <p:cNvSpPr/>
          <p:nvPr/>
        </p:nvSpPr>
        <p:spPr>
          <a:xfrm>
            <a:off x="5184810" y="4874136"/>
            <a:ext cx="835742" cy="399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585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B4097F-0194-8B2C-8A0C-0167EB41B267}"/>
              </a:ext>
            </a:extLst>
          </p:cNvPr>
          <p:cNvSpPr>
            <a:spLocks noGrp="1"/>
          </p:cNvSpPr>
          <p:nvPr>
            <p:ph type="ctrTitle"/>
          </p:nvPr>
        </p:nvSpPr>
        <p:spPr>
          <a:xfrm>
            <a:off x="445193" y="559077"/>
            <a:ext cx="7726680" cy="1005840"/>
          </a:xfrm>
        </p:spPr>
        <p:txBody>
          <a:bodyPr anchor="ctr">
            <a:normAutofit/>
          </a:bodyPr>
          <a:lstStyle/>
          <a:p>
            <a:r>
              <a:rPr lang="en-US"/>
              <a:t>We appreciate all you do</a:t>
            </a:r>
          </a:p>
        </p:txBody>
      </p:sp>
      <p:pic>
        <p:nvPicPr>
          <p:cNvPr id="4" name="Picture Placeholder 3" descr="Group of people having fun at music concert">
            <a:extLst>
              <a:ext uri="{FF2B5EF4-FFF2-40B4-BE49-F238E27FC236}">
                <a16:creationId xmlns:a16="http://schemas.microsoft.com/office/drawing/2014/main" id="{0A816EA3-AA0D-3AFE-1F0D-3AD672755265}"/>
              </a:ext>
            </a:extLst>
          </p:cNvPr>
          <p:cNvPicPr>
            <a:picLocks noGrp="1" noChangeAspect="1"/>
          </p:cNvPicPr>
          <p:nvPr>
            <p:ph type="pic" sz="quarter" idx="10"/>
          </p:nvPr>
        </p:nvPicPr>
        <p:blipFill>
          <a:blip r:embed="rId3"/>
          <a:srcRect t="14379" b="14379"/>
          <a:stretch/>
        </p:blipFill>
        <p:spPr/>
      </p:pic>
    </p:spTree>
    <p:extLst>
      <p:ext uri="{BB962C8B-B14F-4D97-AF65-F5344CB8AC3E}">
        <p14:creationId xmlns:p14="http://schemas.microsoft.com/office/powerpoint/2010/main" val="158208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567E21A7-45B2-D177-A9C0-920ED4892752}"/>
              </a:ext>
            </a:extLst>
          </p:cNvPr>
          <p:cNvSpPr>
            <a:spLocks noGrp="1"/>
          </p:cNvSpPr>
          <p:nvPr>
            <p:ph type="body" sz="quarter" idx="17"/>
          </p:nvPr>
        </p:nvSpPr>
        <p:spPr>
          <a:xfrm>
            <a:off x="503238" y="1743740"/>
            <a:ext cx="2468880" cy="640080"/>
          </a:xfrm>
        </p:spPr>
        <p:txBody>
          <a:bodyPr/>
          <a:lstStyle/>
          <a:p>
            <a:r>
              <a:rPr lang="en-US"/>
              <a:t>Our Partner</a:t>
            </a:r>
          </a:p>
        </p:txBody>
      </p:sp>
      <p:pic>
        <p:nvPicPr>
          <p:cNvPr id="11" name="Picture 10">
            <a:extLst>
              <a:ext uri="{FF2B5EF4-FFF2-40B4-BE49-F238E27FC236}">
                <a16:creationId xmlns:a16="http://schemas.microsoft.com/office/drawing/2014/main" id="{4DBB9117-9C05-7215-5628-8EB7B4C9A1CA}"/>
              </a:ext>
            </a:extLst>
          </p:cNvPr>
          <p:cNvPicPr>
            <a:picLocks noChangeAspect="1"/>
          </p:cNvPicPr>
          <p:nvPr/>
        </p:nvPicPr>
        <p:blipFill rotWithShape="1">
          <a:blip r:embed="rId3"/>
          <a:srcRect l="17554" r="22995" b="-1"/>
          <a:stretch/>
        </p:blipFill>
        <p:spPr>
          <a:xfrm>
            <a:off x="503237" y="2566700"/>
            <a:ext cx="2468880" cy="3561050"/>
          </a:xfrm>
          <a:prstGeom prst="rect">
            <a:avLst/>
          </a:prstGeom>
          <a:noFill/>
        </p:spPr>
      </p:pic>
      <p:sp>
        <p:nvSpPr>
          <p:cNvPr id="25" name="Text Placeholder 4">
            <a:extLst>
              <a:ext uri="{FF2B5EF4-FFF2-40B4-BE49-F238E27FC236}">
                <a16:creationId xmlns:a16="http://schemas.microsoft.com/office/drawing/2014/main" id="{0119B4EA-3280-26A2-0B68-9F2FFDF04B98}"/>
              </a:ext>
            </a:extLst>
          </p:cNvPr>
          <p:cNvSpPr>
            <a:spLocks noGrp="1"/>
          </p:cNvSpPr>
          <p:nvPr>
            <p:ph type="body" sz="quarter" idx="18"/>
          </p:nvPr>
        </p:nvSpPr>
        <p:spPr>
          <a:xfrm>
            <a:off x="3337771" y="1743740"/>
            <a:ext cx="2468880" cy="640080"/>
          </a:xfrm>
        </p:spPr>
        <p:txBody>
          <a:bodyPr/>
          <a:lstStyle/>
          <a:p>
            <a:r>
              <a:rPr lang="en-US"/>
              <a:t>Our landscape</a:t>
            </a:r>
          </a:p>
        </p:txBody>
      </p:sp>
      <p:pic>
        <p:nvPicPr>
          <p:cNvPr id="6" name="Picture 5">
            <a:extLst>
              <a:ext uri="{FF2B5EF4-FFF2-40B4-BE49-F238E27FC236}">
                <a16:creationId xmlns:a16="http://schemas.microsoft.com/office/drawing/2014/main" id="{23F2B379-6E5F-F693-3202-D1F117F945F6}"/>
              </a:ext>
            </a:extLst>
          </p:cNvPr>
          <p:cNvPicPr>
            <a:picLocks noChangeAspect="1"/>
          </p:cNvPicPr>
          <p:nvPr/>
        </p:nvPicPr>
        <p:blipFill rotWithShape="1">
          <a:blip r:embed="rId4"/>
          <a:srcRect l="23576" r="37426" b="1"/>
          <a:stretch/>
        </p:blipFill>
        <p:spPr>
          <a:xfrm>
            <a:off x="3345390" y="2566700"/>
            <a:ext cx="2468880" cy="3561050"/>
          </a:xfrm>
          <a:prstGeom prst="rect">
            <a:avLst/>
          </a:prstGeom>
          <a:noFill/>
        </p:spPr>
      </p:pic>
      <p:sp>
        <p:nvSpPr>
          <p:cNvPr id="27" name="Text Placeholder 6">
            <a:extLst>
              <a:ext uri="{FF2B5EF4-FFF2-40B4-BE49-F238E27FC236}">
                <a16:creationId xmlns:a16="http://schemas.microsoft.com/office/drawing/2014/main" id="{70AAAD88-0C28-2F77-7953-E93659CC3989}"/>
              </a:ext>
            </a:extLst>
          </p:cNvPr>
          <p:cNvSpPr>
            <a:spLocks noGrp="1"/>
          </p:cNvSpPr>
          <p:nvPr>
            <p:ph type="body" sz="quarter" idx="19"/>
          </p:nvPr>
        </p:nvSpPr>
        <p:spPr>
          <a:xfrm>
            <a:off x="6172305" y="1743740"/>
            <a:ext cx="2468880" cy="640080"/>
          </a:xfrm>
        </p:spPr>
        <p:txBody>
          <a:bodyPr/>
          <a:lstStyle/>
          <a:p>
            <a:r>
              <a:rPr lang="en-US"/>
              <a:t>New Live and Work</a:t>
            </a:r>
          </a:p>
        </p:txBody>
      </p:sp>
      <p:pic>
        <p:nvPicPr>
          <p:cNvPr id="13" name="Content Placeholder 12">
            <a:extLst>
              <a:ext uri="{FF2B5EF4-FFF2-40B4-BE49-F238E27FC236}">
                <a16:creationId xmlns:a16="http://schemas.microsoft.com/office/drawing/2014/main" id="{8B03AF43-E3EB-25A1-3836-2176EA2A5C5B}"/>
              </a:ext>
            </a:extLst>
          </p:cNvPr>
          <p:cNvPicPr>
            <a:picLocks noGrp="1" noChangeAspect="1"/>
          </p:cNvPicPr>
          <p:nvPr>
            <p:ph sz="quarter" idx="16"/>
          </p:nvPr>
        </p:nvPicPr>
        <p:blipFill rotWithShape="1">
          <a:blip r:embed="rId5"/>
          <a:srcRect l="40863" r="35565" b="-1"/>
          <a:stretch/>
        </p:blipFill>
        <p:spPr>
          <a:xfrm>
            <a:off x="6172305" y="2566700"/>
            <a:ext cx="2468880" cy="3561050"/>
          </a:xfrm>
          <a:prstGeom prst="rect">
            <a:avLst/>
          </a:prstGeom>
          <a:noFill/>
        </p:spPr>
      </p:pic>
      <p:sp>
        <p:nvSpPr>
          <p:cNvPr id="29" name="Text Placeholder 8">
            <a:extLst>
              <a:ext uri="{FF2B5EF4-FFF2-40B4-BE49-F238E27FC236}">
                <a16:creationId xmlns:a16="http://schemas.microsoft.com/office/drawing/2014/main" id="{B004F99C-949E-4EAB-2408-1533E3E73D2F}"/>
              </a:ext>
            </a:extLst>
          </p:cNvPr>
          <p:cNvSpPr>
            <a:spLocks noGrp="1"/>
          </p:cNvSpPr>
          <p:nvPr>
            <p:ph type="body" sz="quarter" idx="20"/>
          </p:nvPr>
        </p:nvSpPr>
        <p:spPr>
          <a:xfrm>
            <a:off x="9006840" y="1743740"/>
            <a:ext cx="2468880" cy="640080"/>
          </a:xfrm>
        </p:spPr>
        <p:txBody>
          <a:bodyPr/>
          <a:lstStyle/>
          <a:p>
            <a:r>
              <a:rPr lang="en-US"/>
              <a:t>MSU Research</a:t>
            </a:r>
          </a:p>
        </p:txBody>
      </p:sp>
      <p:sp>
        <p:nvSpPr>
          <p:cNvPr id="33" name="Title 11">
            <a:extLst>
              <a:ext uri="{FF2B5EF4-FFF2-40B4-BE49-F238E27FC236}">
                <a16:creationId xmlns:a16="http://schemas.microsoft.com/office/drawing/2014/main" id="{E03CD35A-67A9-A7A2-9095-43A19727FAB3}"/>
              </a:ext>
            </a:extLst>
          </p:cNvPr>
          <p:cNvSpPr>
            <a:spLocks noGrp="1"/>
          </p:cNvSpPr>
          <p:nvPr>
            <p:ph type="title"/>
          </p:nvPr>
        </p:nvSpPr>
        <p:spPr>
          <a:xfrm>
            <a:off x="495300" y="0"/>
            <a:ext cx="10972800" cy="1463040"/>
          </a:xfrm>
        </p:spPr>
        <p:txBody>
          <a:bodyPr/>
          <a:lstStyle/>
          <a:p>
            <a:r>
              <a:rPr lang="en-US"/>
              <a:t>Destination Grand </a:t>
            </a:r>
            <a:br>
              <a:rPr lang="en-US"/>
            </a:br>
            <a:r>
              <a:rPr lang="en-US"/>
              <a:t>Future of Health: Detroit</a:t>
            </a:r>
          </a:p>
        </p:txBody>
      </p:sp>
      <p:pic>
        <p:nvPicPr>
          <p:cNvPr id="15" name="Picture 14">
            <a:extLst>
              <a:ext uri="{FF2B5EF4-FFF2-40B4-BE49-F238E27FC236}">
                <a16:creationId xmlns:a16="http://schemas.microsoft.com/office/drawing/2014/main" id="{2236883C-B528-102C-4E51-BCC1BE16CCD2}"/>
              </a:ext>
            </a:extLst>
          </p:cNvPr>
          <p:cNvPicPr>
            <a:picLocks noChangeAspect="1"/>
          </p:cNvPicPr>
          <p:nvPr/>
        </p:nvPicPr>
        <p:blipFill>
          <a:blip r:embed="rId6"/>
          <a:stretch>
            <a:fillRect/>
          </a:stretch>
        </p:blipFill>
        <p:spPr>
          <a:xfrm>
            <a:off x="8999220" y="2566700"/>
            <a:ext cx="2468880" cy="3561050"/>
          </a:xfrm>
          <a:prstGeom prst="rect">
            <a:avLst/>
          </a:prstGeom>
        </p:spPr>
      </p:pic>
    </p:spTree>
    <p:extLst>
      <p:ext uri="{BB962C8B-B14F-4D97-AF65-F5344CB8AC3E}">
        <p14:creationId xmlns:p14="http://schemas.microsoft.com/office/powerpoint/2010/main" val="68369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89875-9A65-E485-85BD-7BC2A23DC089}"/>
              </a:ext>
            </a:extLst>
          </p:cNvPr>
          <p:cNvSpPr>
            <a:spLocks noGrp="1"/>
          </p:cNvSpPr>
          <p:nvPr>
            <p:ph type="title"/>
          </p:nvPr>
        </p:nvSpPr>
        <p:spPr/>
        <p:txBody>
          <a:bodyPr/>
          <a:lstStyle/>
          <a:p>
            <a:r>
              <a:rPr lang="en-US"/>
              <a:t>Why should we think about Supply Cost Management differently with our Clinicians?</a:t>
            </a:r>
          </a:p>
        </p:txBody>
      </p:sp>
      <p:sp>
        <p:nvSpPr>
          <p:cNvPr id="6" name="Content Placeholder 5">
            <a:extLst>
              <a:ext uri="{FF2B5EF4-FFF2-40B4-BE49-F238E27FC236}">
                <a16:creationId xmlns:a16="http://schemas.microsoft.com/office/drawing/2014/main" id="{AAF04C7A-431F-1005-0F36-D315DE609465}"/>
              </a:ext>
            </a:extLst>
          </p:cNvPr>
          <p:cNvSpPr>
            <a:spLocks noGrp="1"/>
          </p:cNvSpPr>
          <p:nvPr>
            <p:ph idx="1"/>
          </p:nvPr>
        </p:nvSpPr>
        <p:spPr>
          <a:xfrm>
            <a:off x="2362200" y="1905000"/>
            <a:ext cx="9601200" cy="4495800"/>
          </a:xfrm>
        </p:spPr>
        <p:txBody>
          <a:bodyPr>
            <a:normAutofit/>
          </a:bodyPr>
          <a:lstStyle/>
          <a:p>
            <a:pPr marL="0" indent="0">
              <a:buNone/>
            </a:pPr>
            <a:r>
              <a:rPr lang="en-US" sz="1600"/>
              <a:t>Changing Healthcare Environment</a:t>
            </a:r>
          </a:p>
          <a:p>
            <a:pPr lvl="1"/>
            <a:r>
              <a:rPr lang="en-US">
                <a:latin typeface="Arial" panose="020B0604020202020204" pitchFamily="34" charset="0"/>
                <a:cs typeface="Arial" panose="020B0604020202020204" pitchFamily="34" charset="0"/>
              </a:rPr>
              <a:t>Value-Based Purchasing/Care, Bundled/Prospective Payments, No Margin in Hospitals</a:t>
            </a:r>
          </a:p>
          <a:p>
            <a:pPr lvl="2"/>
            <a:r>
              <a:rPr lang="en-US" sz="1600">
                <a:latin typeface="Arial" panose="020B0604020202020204" pitchFamily="34" charset="0"/>
                <a:cs typeface="Arial" panose="020B0604020202020204" pitchFamily="34" charset="0"/>
              </a:rPr>
              <a:t>Burning platform to control cost</a:t>
            </a:r>
          </a:p>
          <a:p>
            <a:pPr lvl="2"/>
            <a:endParaRPr lang="en-US" sz="1600">
              <a:latin typeface="Arial" panose="020B0604020202020204" pitchFamily="34" charset="0"/>
              <a:cs typeface="Arial" panose="020B0604020202020204" pitchFamily="34" charset="0"/>
            </a:endParaRPr>
          </a:p>
          <a:p>
            <a:pPr marL="0" indent="0">
              <a:buNone/>
            </a:pPr>
            <a:r>
              <a:rPr lang="en-US" sz="1600"/>
              <a:t>Average Hospital (Non-Pharmacy) Supply Cost: </a:t>
            </a:r>
            <a:r>
              <a:rPr lang="en-US" sz="1600" i="1"/>
              <a:t>&gt;$60M (40% in the OR)</a:t>
            </a:r>
          </a:p>
          <a:p>
            <a:pPr lvl="1"/>
            <a:r>
              <a:rPr lang="en-US" i="1">
                <a:latin typeface="Arial" panose="020B0604020202020204" pitchFamily="34" charset="0"/>
                <a:cs typeface="Arial" panose="020B0604020202020204" pitchFamily="34" charset="0"/>
              </a:rPr>
              <a:t>&gt;60% are Physician Preference Items</a:t>
            </a:r>
          </a:p>
          <a:p>
            <a:pPr lvl="1"/>
            <a:endParaRPr lang="en-US" i="1">
              <a:latin typeface="Arial" panose="020B0604020202020204" pitchFamily="34" charset="0"/>
              <a:cs typeface="Arial" panose="020B0604020202020204" pitchFamily="34" charset="0"/>
            </a:endParaRPr>
          </a:p>
          <a:p>
            <a:r>
              <a:rPr lang="en-US" sz="1600"/>
              <a:t>Addressing price won’t get us there alone</a:t>
            </a:r>
          </a:p>
          <a:p>
            <a:r>
              <a:rPr lang="en-US" sz="1600"/>
              <a:t>New Technology out pacing our ability to manage introduction</a:t>
            </a:r>
          </a:p>
          <a:p>
            <a:r>
              <a:rPr lang="en-US" sz="1600"/>
              <a:t>Change alignment of Physician/Clinical and Vendor</a:t>
            </a:r>
          </a:p>
        </p:txBody>
      </p:sp>
      <p:pic>
        <p:nvPicPr>
          <p:cNvPr id="9" name="Picture 8">
            <a:extLst>
              <a:ext uri="{FF2B5EF4-FFF2-40B4-BE49-F238E27FC236}">
                <a16:creationId xmlns:a16="http://schemas.microsoft.com/office/drawing/2014/main" id="{54DF9822-46BA-62B7-DA0C-9A88063BD50C}"/>
              </a:ext>
            </a:extLst>
          </p:cNvPr>
          <p:cNvPicPr>
            <a:picLocks noChangeAspect="1"/>
          </p:cNvPicPr>
          <p:nvPr/>
        </p:nvPicPr>
        <p:blipFill>
          <a:blip r:embed="rId3"/>
          <a:stretch>
            <a:fillRect/>
          </a:stretch>
        </p:blipFill>
        <p:spPr>
          <a:xfrm>
            <a:off x="666750" y="1658831"/>
            <a:ext cx="1524000" cy="1524000"/>
          </a:xfrm>
          <a:prstGeom prst="rect">
            <a:avLst/>
          </a:prstGeom>
        </p:spPr>
      </p:pic>
      <p:pic>
        <p:nvPicPr>
          <p:cNvPr id="10" name="Picture 9">
            <a:extLst>
              <a:ext uri="{FF2B5EF4-FFF2-40B4-BE49-F238E27FC236}">
                <a16:creationId xmlns:a16="http://schemas.microsoft.com/office/drawing/2014/main" id="{B63B4B07-7BE9-A664-C810-989541EEA07B}"/>
              </a:ext>
            </a:extLst>
          </p:cNvPr>
          <p:cNvPicPr>
            <a:picLocks noChangeAspect="1"/>
          </p:cNvPicPr>
          <p:nvPr/>
        </p:nvPicPr>
        <p:blipFill>
          <a:blip r:embed="rId4"/>
          <a:stretch>
            <a:fillRect/>
          </a:stretch>
        </p:blipFill>
        <p:spPr>
          <a:xfrm>
            <a:off x="666750" y="4532419"/>
            <a:ext cx="1333500" cy="1333500"/>
          </a:xfrm>
          <a:prstGeom prst="rect">
            <a:avLst/>
          </a:prstGeom>
        </p:spPr>
      </p:pic>
      <p:pic>
        <p:nvPicPr>
          <p:cNvPr id="2" name="Picture 1">
            <a:extLst>
              <a:ext uri="{FF2B5EF4-FFF2-40B4-BE49-F238E27FC236}">
                <a16:creationId xmlns:a16="http://schemas.microsoft.com/office/drawing/2014/main" id="{92C3E402-B487-119F-845C-8BD034FB97EC}"/>
              </a:ext>
            </a:extLst>
          </p:cNvPr>
          <p:cNvPicPr>
            <a:picLocks noChangeAspect="1"/>
          </p:cNvPicPr>
          <p:nvPr/>
        </p:nvPicPr>
        <p:blipFill>
          <a:blip r:embed="rId5"/>
          <a:stretch>
            <a:fillRect/>
          </a:stretch>
        </p:blipFill>
        <p:spPr>
          <a:xfrm>
            <a:off x="943715" y="3245747"/>
            <a:ext cx="970069" cy="970069"/>
          </a:xfrm>
          <a:prstGeom prst="rect">
            <a:avLst/>
          </a:prstGeom>
        </p:spPr>
      </p:pic>
    </p:spTree>
    <p:extLst>
      <p:ext uri="{BB962C8B-B14F-4D97-AF65-F5344CB8AC3E}">
        <p14:creationId xmlns:p14="http://schemas.microsoft.com/office/powerpoint/2010/main" val="2594219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71D5-C587-78B3-AB7E-4F09EB8A1BBE}"/>
              </a:ext>
            </a:extLst>
          </p:cNvPr>
          <p:cNvSpPr>
            <a:spLocks noGrp="1"/>
          </p:cNvSpPr>
          <p:nvPr>
            <p:ph type="title"/>
          </p:nvPr>
        </p:nvSpPr>
        <p:spPr/>
        <p:txBody>
          <a:bodyPr/>
          <a:lstStyle/>
          <a:p>
            <a:r>
              <a:rPr lang="en-US"/>
              <a:t>Why is Physician Engagement in VA Important?</a:t>
            </a:r>
          </a:p>
        </p:txBody>
      </p:sp>
      <p:sp>
        <p:nvSpPr>
          <p:cNvPr id="3" name="Content Placeholder 2">
            <a:extLst>
              <a:ext uri="{FF2B5EF4-FFF2-40B4-BE49-F238E27FC236}">
                <a16:creationId xmlns:a16="http://schemas.microsoft.com/office/drawing/2014/main" id="{F4A06AF4-EDAF-53D8-BFC5-0A82F4CC1FCA}"/>
              </a:ext>
            </a:extLst>
          </p:cNvPr>
          <p:cNvSpPr>
            <a:spLocks noGrp="1"/>
          </p:cNvSpPr>
          <p:nvPr>
            <p:ph idx="1"/>
          </p:nvPr>
        </p:nvSpPr>
        <p:spPr/>
        <p:txBody>
          <a:bodyPr>
            <a:normAutofit/>
          </a:bodyPr>
          <a:lstStyle/>
          <a:p>
            <a:r>
              <a:rPr lang="en-US"/>
              <a:t>Payers are already sizing up physicians as well as hospitals, and trying to steer patients to those with the best outcomes at the lowest cost </a:t>
            </a:r>
          </a:p>
          <a:p>
            <a:r>
              <a:rPr lang="en-US" sz="2400"/>
              <a:t>Without physicians involved in the value analysis process there is a lack of support and unwillingness to champion the decisions that need to be made</a:t>
            </a:r>
          </a:p>
          <a:p>
            <a:r>
              <a:rPr lang="en-US" sz="2400"/>
              <a:t>You need physicians to get the necessary clinical input (trial data) to make informed decisions:  it’s hard to change practice</a:t>
            </a:r>
          </a:p>
          <a:p>
            <a:r>
              <a:rPr lang="en-US"/>
              <a:t>Engaged physicians seem to have more of an intrinsic motivation. They want to know that they have input into decisions that potentially impact patient care and that their opinions are not only valued but actually utilized</a:t>
            </a:r>
            <a:endParaRPr lang="en-US" sz="2400"/>
          </a:p>
          <a:p>
            <a:pPr marL="0" indent="0">
              <a:buNone/>
            </a:pPr>
            <a:endParaRPr lang="en-US"/>
          </a:p>
        </p:txBody>
      </p:sp>
    </p:spTree>
    <p:extLst>
      <p:ext uri="{BB962C8B-B14F-4D97-AF65-F5344CB8AC3E}">
        <p14:creationId xmlns:p14="http://schemas.microsoft.com/office/powerpoint/2010/main" val="2057822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2D8C-5F98-18C4-A695-0023FB32147B}"/>
              </a:ext>
            </a:extLst>
          </p:cNvPr>
          <p:cNvSpPr>
            <a:spLocks noGrp="1"/>
          </p:cNvSpPr>
          <p:nvPr>
            <p:ph type="title"/>
          </p:nvPr>
        </p:nvSpPr>
        <p:spPr/>
        <p:txBody>
          <a:bodyPr/>
          <a:lstStyle/>
          <a:p>
            <a:r>
              <a:rPr lang="en-US"/>
              <a:t>Why is Physician Engagement in VA Important?</a:t>
            </a:r>
          </a:p>
        </p:txBody>
      </p:sp>
      <p:pic>
        <p:nvPicPr>
          <p:cNvPr id="4" name="Content Placeholder 3">
            <a:extLst>
              <a:ext uri="{FF2B5EF4-FFF2-40B4-BE49-F238E27FC236}">
                <a16:creationId xmlns:a16="http://schemas.microsoft.com/office/drawing/2014/main" id="{9BAD0324-08CB-C092-5DEC-04FA40C02D9F}"/>
              </a:ext>
            </a:extLst>
          </p:cNvPr>
          <p:cNvPicPr>
            <a:picLocks noGrp="1" noChangeAspect="1"/>
          </p:cNvPicPr>
          <p:nvPr>
            <p:ph sz="half" idx="1"/>
          </p:nvPr>
        </p:nvPicPr>
        <p:blipFill>
          <a:blip r:embed="rId3"/>
          <a:stretch>
            <a:fillRect/>
          </a:stretch>
        </p:blipFill>
        <p:spPr>
          <a:xfrm>
            <a:off x="495300" y="2438400"/>
            <a:ext cx="4800600" cy="3396502"/>
          </a:xfrm>
          <a:prstGeom prst="rect">
            <a:avLst/>
          </a:prstGeom>
        </p:spPr>
      </p:pic>
      <p:pic>
        <p:nvPicPr>
          <p:cNvPr id="6" name="Content Placeholder 5">
            <a:extLst>
              <a:ext uri="{FF2B5EF4-FFF2-40B4-BE49-F238E27FC236}">
                <a16:creationId xmlns:a16="http://schemas.microsoft.com/office/drawing/2014/main" id="{98AAD542-5163-BD66-125C-70D2DC0AA3C1}"/>
              </a:ext>
            </a:extLst>
          </p:cNvPr>
          <p:cNvPicPr>
            <a:picLocks noGrp="1" noChangeAspect="1"/>
          </p:cNvPicPr>
          <p:nvPr>
            <p:ph sz="half" idx="2"/>
          </p:nvPr>
        </p:nvPicPr>
        <p:blipFill>
          <a:blip r:embed="rId4"/>
          <a:stretch>
            <a:fillRect/>
          </a:stretch>
        </p:blipFill>
        <p:spPr>
          <a:xfrm>
            <a:off x="5516827" y="2855652"/>
            <a:ext cx="5977995" cy="2561998"/>
          </a:xfrm>
          <a:prstGeom prst="rect">
            <a:avLst/>
          </a:prstGeom>
        </p:spPr>
      </p:pic>
    </p:spTree>
    <p:extLst>
      <p:ext uri="{BB962C8B-B14F-4D97-AF65-F5344CB8AC3E}">
        <p14:creationId xmlns:p14="http://schemas.microsoft.com/office/powerpoint/2010/main" val="3700782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Presentation4" id="{FE78EE0E-89ED-4914-AF50-E548666099B9}" vid="{8E18275C-0A1D-4BD6-A497-42FEEF86A615}"/>
    </a:ext>
  </a:extLst>
</a:theme>
</file>

<file path=ppt/theme/theme2.xml><?xml version="1.0" encoding="utf-8"?>
<a:theme xmlns:a="http://schemas.openxmlformats.org/drawingml/2006/main" name="1_Office Theme">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HFH_Tmplt_Verdana_16x9_v01-01.potx" id="{68BC0B9A-87BA-41B2-ABF9-D6C590ABA580}" vid="{1E8642BE-1D96-415E-9F11-958E0D0597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184881E9D30F4291DABBF6BF0D43CB" ma:contentTypeVersion="17" ma:contentTypeDescription="Create a new document." ma:contentTypeScope="" ma:versionID="c6344d83c0c0aadd13e3f71428522766">
  <xsd:schema xmlns:xsd="http://www.w3.org/2001/XMLSchema" xmlns:xs="http://www.w3.org/2001/XMLSchema" xmlns:p="http://schemas.microsoft.com/office/2006/metadata/properties" xmlns:ns2="e0b92f35-40de-47e5-a030-9b2ab99c2745" xmlns:ns3="340a2452-8d5d-402d-9395-534fcb79e382" targetNamespace="http://schemas.microsoft.com/office/2006/metadata/properties" ma:root="true" ma:fieldsID="f4c392cec255a50e4b1ccdecea662d1a" ns2:_="" ns3:_="">
    <xsd:import namespace="e0b92f35-40de-47e5-a030-9b2ab99c2745"/>
    <xsd:import namespace="340a2452-8d5d-402d-9395-534fcb79e3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92f35-40de-47e5-a030-9b2ab99c27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5f8a93-2092-4725-91b1-38453ca3c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0a2452-8d5d-402d-9395-534fcb79e38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9659d1-8d71-4418-8b4d-e947077bd72b}" ma:internalName="TaxCatchAll" ma:showField="CatchAllData" ma:web="340a2452-8d5d-402d-9395-534fcb79e3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0b92f35-40de-47e5-a030-9b2ab99c2745" xsi:nil="true"/>
    <TaxCatchAll xmlns="340a2452-8d5d-402d-9395-534fcb79e382" xsi:nil="true"/>
    <lcf76f155ced4ddcb4097134ff3c332f xmlns="e0b92f35-40de-47e5-a030-9b2ab99c27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98DAF689-4A68-4387-9BB8-9839924580DE}">
  <ds:schemaRefs>
    <ds:schemaRef ds:uri="340a2452-8d5d-402d-9395-534fcb79e382"/>
    <ds:schemaRef ds:uri="e0b92f35-40de-47e5-a030-9b2ab99c27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42AFFF-C96F-4C05-9045-3240A5329ECA}">
  <ds:schemaRefs>
    <ds:schemaRef ds:uri="340a2452-8d5d-402d-9395-534fcb79e382"/>
    <ds:schemaRef ds:uri="e0b92f35-40de-47e5-a030-9b2ab99c27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HFH Powerpoint Template (2)</Template>
  <Application>Microsoft Office PowerPoint</Application>
  <PresentationFormat>Widescreen</PresentationFormat>
  <Slides>58</Slides>
  <Notes>58</Notes>
  <HiddenSlides>0</HiddenSlide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1_Office Theme</vt:lpstr>
      <vt:lpstr>Clinical Engagement in Product Decision Making</vt:lpstr>
      <vt:lpstr>PowerPoint Presentation</vt:lpstr>
      <vt:lpstr>Who we are</vt:lpstr>
      <vt:lpstr>Where are we from –  Henry Ford Health</vt:lpstr>
      <vt:lpstr>Destination Grand</vt:lpstr>
      <vt:lpstr>Destination Grand  Future of Health: Detroit</vt:lpstr>
      <vt:lpstr>Why should we think about Supply Cost Management differently with our Clinicians?</vt:lpstr>
      <vt:lpstr>Why is Physician Engagement in VA Important?</vt:lpstr>
      <vt:lpstr>Why is Physician Engagement in VA Important?</vt:lpstr>
      <vt:lpstr>Supply Cost Containment Strategies</vt:lpstr>
      <vt:lpstr>Supply Cost Containment Strategies</vt:lpstr>
      <vt:lpstr>Henry Ford Health Landscape</vt:lpstr>
      <vt:lpstr> What Landscape do you operate in? Does it make a difference if your physicians are employed?</vt:lpstr>
      <vt:lpstr>Lumere Study:  Physicians Perceptions and Practices 2018</vt:lpstr>
      <vt:lpstr>Study Takeaways</vt:lpstr>
      <vt:lpstr>Models of Value Analysis</vt:lpstr>
      <vt:lpstr>Finding Value</vt:lpstr>
      <vt:lpstr>Supply Chain Management Tools Sourcing  Value Analysis  Data Management</vt:lpstr>
      <vt:lpstr>Sourcing Organization Chart</vt:lpstr>
      <vt:lpstr>Sourcing and Value Analysis</vt:lpstr>
      <vt:lpstr>Processes that work together in Healthcare</vt:lpstr>
      <vt:lpstr>Value Analysis Team Responsibilities</vt:lpstr>
      <vt:lpstr>Value Analysis System Charter Guidelines </vt:lpstr>
      <vt:lpstr>Value Analysis Teams – HFH Charter</vt:lpstr>
      <vt:lpstr>VAT Structure</vt:lpstr>
      <vt:lpstr>Supply Chain Roles</vt:lpstr>
      <vt:lpstr>Engagement Model for the Clinicians/Physicians</vt:lpstr>
      <vt:lpstr>Our VAT Functions are in alignment with benefits of physician leadership</vt:lpstr>
      <vt:lpstr>New Product Request</vt:lpstr>
      <vt:lpstr>New Product Request</vt:lpstr>
      <vt:lpstr>Stakeholders</vt:lpstr>
      <vt:lpstr>Key Stakeholder Roles</vt:lpstr>
      <vt:lpstr>Voices for their stakeholders</vt:lpstr>
      <vt:lpstr>Voices for their stakeholders </vt:lpstr>
      <vt:lpstr>Voices for their stakeholders</vt:lpstr>
      <vt:lpstr>The Team</vt:lpstr>
      <vt:lpstr>Data and Business Intelligence</vt:lpstr>
      <vt:lpstr>PowerPoint Presentation</vt:lpstr>
      <vt:lpstr>Meaningful Data Sources</vt:lpstr>
      <vt:lpstr>Data, Data, Data</vt:lpstr>
      <vt:lpstr>Engaging Physicians in the VA Process</vt:lpstr>
      <vt:lpstr>Where do the physicians play a role in VA?</vt:lpstr>
      <vt:lpstr>Starting the value conversation</vt:lpstr>
      <vt:lpstr>What types of Physicians do you look for?</vt:lpstr>
      <vt:lpstr>Know Your Docs</vt:lpstr>
      <vt:lpstr>How you can help the docs be successful</vt:lpstr>
      <vt:lpstr>Communication</vt:lpstr>
      <vt:lpstr>Words of Wisdom</vt:lpstr>
      <vt:lpstr>Words of Caution</vt:lpstr>
      <vt:lpstr>Dealing with the Difficult Surgeon (Physician)</vt:lpstr>
      <vt:lpstr>Emotional Intelligence: Why are they so Difficult?</vt:lpstr>
      <vt:lpstr>Change Management/Conversions</vt:lpstr>
      <vt:lpstr>Inevitable Pitfalls</vt:lpstr>
      <vt:lpstr>The Exception List: What they need, when they need it</vt:lpstr>
      <vt:lpstr>Beyond the VAT: Engaging the Masses</vt:lpstr>
      <vt:lpstr>Our Providers of Care</vt:lpstr>
      <vt:lpstr>  Engaged  Physicians with  Supply Chain Management Contribution</vt:lpstr>
      <vt:lpstr>We appreciate all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60pt, up to two lines</dc:title>
  <dc:subject>All Employee Use - Verdana</dc:subject>
  <dc:creator>Muldoon, Patricia</dc:creator>
  <cp:revision>1</cp:revision>
  <dcterms:created xsi:type="dcterms:W3CDTF">2022-04-14T10:19:58Z</dcterms:created>
  <dcterms:modified xsi:type="dcterms:W3CDTF">2024-04-11T20:35:24Z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0x0101002D184881E9D30F4291DABBF6BF0D43CB</vt:lpwstr>
  </property>
  <property fmtid="{D5CDD505-2E9C-101B-9397-08002B2CF9AE}" pid="3" name="MediaServiceImageTags">
    <vt:lpwstr/>
  </property>
</Properties>
</file>